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5" r:id="rId3"/>
    <p:sldId id="300" r:id="rId4"/>
    <p:sldId id="298" r:id="rId5"/>
    <p:sldId id="260" r:id="rId6"/>
    <p:sldId id="293" r:id="rId7"/>
    <p:sldId id="295" r:id="rId8"/>
    <p:sldId id="292" r:id="rId9"/>
    <p:sldId id="258" r:id="rId10"/>
    <p:sldId id="306" r:id="rId11"/>
    <p:sldId id="301" r:id="rId12"/>
    <p:sldId id="307" r:id="rId13"/>
    <p:sldId id="268" r:id="rId14"/>
    <p:sldId id="281" r:id="rId15"/>
    <p:sldId id="269" r:id="rId16"/>
    <p:sldId id="286" r:id="rId17"/>
    <p:sldId id="270" r:id="rId18"/>
    <p:sldId id="287" r:id="rId19"/>
    <p:sldId id="288" r:id="rId20"/>
    <p:sldId id="297" r:id="rId21"/>
    <p:sldId id="271" r:id="rId22"/>
    <p:sldId id="272" r:id="rId23"/>
    <p:sldId id="273" r:id="rId24"/>
    <p:sldId id="274" r:id="rId25"/>
    <p:sldId id="308" r:id="rId26"/>
    <p:sldId id="275" r:id="rId27"/>
    <p:sldId id="309" r:id="rId28"/>
    <p:sldId id="302" r:id="rId29"/>
    <p:sldId id="276" r:id="rId30"/>
    <p:sldId id="310" r:id="rId31"/>
    <p:sldId id="277" r:id="rId32"/>
    <p:sldId id="303" r:id="rId33"/>
    <p:sldId id="279" r:id="rId34"/>
    <p:sldId id="289" r:id="rId35"/>
    <p:sldId id="278"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CD67BCC-8DFE-481D-9705-CA54E3F4C5C2}" type="datetimeFigureOut">
              <a:rPr lang="es-ES" smtClean="0"/>
              <a:t>5/3/26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411208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D67BCC-8DFE-481D-9705-CA54E3F4C5C2}" type="datetimeFigureOut">
              <a:rPr lang="es-ES" smtClean="0"/>
              <a:t>5/3/26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415674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D67BCC-8DFE-481D-9705-CA54E3F4C5C2}" type="datetimeFigureOut">
              <a:rPr lang="es-ES" smtClean="0"/>
              <a:t>5/3/26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18246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D67BCC-8DFE-481D-9705-CA54E3F4C5C2}" type="datetimeFigureOut">
              <a:rPr lang="es-ES" smtClean="0"/>
              <a:t>5/3/26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378766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CD67BCC-8DFE-481D-9705-CA54E3F4C5C2}" type="datetimeFigureOut">
              <a:rPr lang="es-ES" smtClean="0"/>
              <a:t>5/3/26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28270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CD67BCC-8DFE-481D-9705-CA54E3F4C5C2}" type="datetimeFigureOut">
              <a:rPr lang="es-ES" smtClean="0"/>
              <a:t>5/3/26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112367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CD67BCC-8DFE-481D-9705-CA54E3F4C5C2}" type="datetimeFigureOut">
              <a:rPr lang="es-ES" smtClean="0"/>
              <a:t>5/3/26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382988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CD67BCC-8DFE-481D-9705-CA54E3F4C5C2}" type="datetimeFigureOut">
              <a:rPr lang="es-ES" smtClean="0"/>
              <a:t>5/3/26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17169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D67BCC-8DFE-481D-9705-CA54E3F4C5C2}" type="datetimeFigureOut">
              <a:rPr lang="es-ES" smtClean="0"/>
              <a:t>5/3/26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268732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D67BCC-8DFE-481D-9705-CA54E3F4C5C2}" type="datetimeFigureOut">
              <a:rPr lang="es-ES" smtClean="0"/>
              <a:t>5/3/26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329687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CD67BCC-8DFE-481D-9705-CA54E3F4C5C2}" type="datetimeFigureOut">
              <a:rPr lang="es-ES" smtClean="0"/>
              <a:t>5/3/26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C932FC-3AFE-4E22-B71E-2F49DB1C88BF}" type="slidenum">
              <a:rPr lang="es-ES" smtClean="0"/>
              <a:t>‹Nr.›</a:t>
            </a:fld>
            <a:endParaRPr lang="es-ES"/>
          </a:p>
        </p:txBody>
      </p:sp>
    </p:spTree>
    <p:extLst>
      <p:ext uri="{BB962C8B-B14F-4D97-AF65-F5344CB8AC3E}">
        <p14:creationId xmlns:p14="http://schemas.microsoft.com/office/powerpoint/2010/main" val="719673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67BCC-8DFE-481D-9705-CA54E3F4C5C2}" type="datetimeFigureOut">
              <a:rPr lang="es-ES" smtClean="0"/>
              <a:t>5/3/26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32FC-3AFE-4E22-B71E-2F49DB1C88BF}" type="slidenum">
              <a:rPr lang="es-ES" smtClean="0"/>
              <a:t>‹Nr.›</a:t>
            </a:fld>
            <a:endParaRPr lang="es-ES"/>
          </a:p>
        </p:txBody>
      </p:sp>
    </p:spTree>
    <p:extLst>
      <p:ext uri="{BB962C8B-B14F-4D97-AF65-F5344CB8AC3E}">
        <p14:creationId xmlns:p14="http://schemas.microsoft.com/office/powerpoint/2010/main" val="117622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83473" y="89210"/>
            <a:ext cx="8263054" cy="6443579"/>
          </a:xfrm>
          <a:prstGeom prst="rect">
            <a:avLst/>
          </a:prstGeom>
        </p:spPr>
      </p:pic>
    </p:spTree>
    <p:extLst>
      <p:ext uri="{BB962C8B-B14F-4D97-AF65-F5344CB8AC3E}">
        <p14:creationId xmlns:p14="http://schemas.microsoft.com/office/powerpoint/2010/main" val="1026623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6094" y="243158"/>
            <a:ext cx="9572238" cy="6527800"/>
          </a:xfrm>
          <a:prstGeom prst="rect">
            <a:avLst/>
          </a:prstGeom>
        </p:spPr>
      </p:pic>
    </p:spTree>
    <p:extLst>
      <p:ext uri="{BB962C8B-B14F-4D97-AF65-F5344CB8AC3E}">
        <p14:creationId xmlns:p14="http://schemas.microsoft.com/office/powerpoint/2010/main" val="114054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049" y="-84535"/>
            <a:ext cx="10939346" cy="6247864"/>
          </a:xfrm>
          <a:prstGeom prst="rect">
            <a:avLst/>
          </a:prstGeom>
        </p:spPr>
        <p:txBody>
          <a:bodyPr wrap="square">
            <a:spAutoFit/>
          </a:bodyPr>
          <a:lstStyle/>
          <a:p>
            <a:endParaRPr lang="es-AR" sz="4000" dirty="0" smtClean="0">
              <a:latin typeface="Arial" panose="020B0604020202020204" pitchFamily="34" charset="0"/>
              <a:ea typeface="Trebuchet MS" panose="020B0603020202020204" pitchFamily="34" charset="0"/>
              <a:cs typeface="Times New Roman" panose="02020603050405020304" pitchFamily="18" charset="0"/>
            </a:endParaRPr>
          </a:p>
          <a:p>
            <a:r>
              <a:rPr lang="es-AR" sz="4000" dirty="0" smtClean="0">
                <a:latin typeface="Arial" panose="020B0604020202020204" pitchFamily="34" charset="0"/>
                <a:ea typeface="Trebuchet MS" panose="020B0603020202020204" pitchFamily="34" charset="0"/>
                <a:cs typeface="Times New Roman" panose="02020603050405020304" pitchFamily="18" charset="0"/>
              </a:rPr>
              <a:t>Debido </a:t>
            </a:r>
            <a:r>
              <a:rPr lang="es-AR" sz="4000" dirty="0">
                <a:latin typeface="Arial" panose="020B0604020202020204" pitchFamily="34" charset="0"/>
                <a:ea typeface="Trebuchet MS" panose="020B0603020202020204" pitchFamily="34" charset="0"/>
                <a:cs typeface="Times New Roman" panose="02020603050405020304" pitchFamily="18" charset="0"/>
              </a:rPr>
              <a:t>a la </a:t>
            </a:r>
            <a:r>
              <a:rPr lang="es-AR" sz="4000" b="1" dirty="0">
                <a:latin typeface="Arial" panose="020B0604020202020204" pitchFamily="34" charset="0"/>
                <a:ea typeface="Trebuchet MS" panose="020B0603020202020204" pitchFamily="34" charset="0"/>
                <a:cs typeface="Times New Roman" panose="02020603050405020304" pitchFamily="18" charset="0"/>
              </a:rPr>
              <a:t>gran diversidad </a:t>
            </a:r>
            <a:r>
              <a:rPr lang="es-AR" sz="4000" dirty="0">
                <a:latin typeface="Arial" panose="020B0604020202020204" pitchFamily="34" charset="0"/>
                <a:ea typeface="Trebuchet MS" panose="020B0603020202020204" pitchFamily="34" charset="0"/>
                <a:cs typeface="Times New Roman" panose="02020603050405020304" pitchFamily="18" charset="0"/>
              </a:rPr>
              <a:t>organizacional, cultural, litúrgica y teológica de las iglesias evangélicas se hace énfasis que el programa de religión evangélica privilegie la enseñanza de </a:t>
            </a:r>
            <a:r>
              <a:rPr lang="es-AR" sz="4000" b="1" dirty="0">
                <a:latin typeface="Arial" panose="020B0604020202020204" pitchFamily="34" charset="0"/>
                <a:ea typeface="Trebuchet MS" panose="020B0603020202020204" pitchFamily="34" charset="0"/>
                <a:cs typeface="Times New Roman" panose="02020603050405020304" pitchFamily="18" charset="0"/>
              </a:rPr>
              <a:t>doctrinas reconocidas por la mayoría de las iglesias y organizaciones evangélicas </a:t>
            </a:r>
            <a:r>
              <a:rPr lang="es-AR" sz="4000" dirty="0">
                <a:latin typeface="Arial" panose="020B0604020202020204" pitchFamily="34" charset="0"/>
                <a:ea typeface="Trebuchet MS" panose="020B0603020202020204" pitchFamily="34" charset="0"/>
                <a:cs typeface="Times New Roman" panose="02020603050405020304" pitchFamily="18" charset="0"/>
              </a:rPr>
              <a:t>que definen los contenidos indispensables de las creencias cristianas y marcan un límite entre la fe correcta y el error.</a:t>
            </a:r>
            <a:endParaRPr lang="es-ES_tradnl" sz="4000" dirty="0"/>
          </a:p>
        </p:txBody>
      </p:sp>
    </p:spTree>
    <p:extLst>
      <p:ext uri="{BB962C8B-B14F-4D97-AF65-F5344CB8AC3E}">
        <p14:creationId xmlns:p14="http://schemas.microsoft.com/office/powerpoint/2010/main" val="21280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4537" y="399586"/>
            <a:ext cx="11095236" cy="5833946"/>
          </a:xfrm>
          <a:prstGeom prst="rect">
            <a:avLst/>
          </a:prstGeom>
        </p:spPr>
      </p:pic>
    </p:spTree>
    <p:extLst>
      <p:ext uri="{BB962C8B-B14F-4D97-AF65-F5344CB8AC3E}">
        <p14:creationId xmlns:p14="http://schemas.microsoft.com/office/powerpoint/2010/main" val="209850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015" y="246283"/>
            <a:ext cx="11584745" cy="4312976"/>
          </a:xfrm>
          <a:prstGeom prst="rect">
            <a:avLst/>
          </a:prstGeom>
        </p:spPr>
        <p:txBody>
          <a:bodyPr wrap="square">
            <a:spAutoFit/>
          </a:bodyPr>
          <a:lstStyle/>
          <a:p>
            <a:pPr>
              <a:lnSpc>
                <a:spcPct val="115000"/>
              </a:lnSpc>
              <a:spcAft>
                <a:spcPts val="1000"/>
              </a:spcAft>
            </a:pPr>
            <a:r>
              <a:rPr lang="es-AR" sz="2800" b="1" dirty="0" smtClean="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Ejes de religión evangélica, aplicados a las bases curriculares. </a:t>
            </a:r>
          </a:p>
          <a:p>
            <a:pPr>
              <a:lnSpc>
                <a:spcPct val="115000"/>
              </a:lnSpc>
              <a:spcAft>
                <a:spcPts val="1000"/>
              </a:spcAft>
            </a:pPr>
            <a:r>
              <a:rPr lang="es-AR" sz="2800" b="1" dirty="0" smtClean="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Los ejes planteados para la enseñanza media están enfocados, en que cada estudiante descubra la identidad cristiana que Dios le da con el sello distintivo de su amor.</a:t>
            </a:r>
          </a:p>
          <a:p>
            <a:pPr>
              <a:lnSpc>
                <a:spcPct val="115000"/>
              </a:lnSpc>
              <a:spcAft>
                <a:spcPts val="1000"/>
              </a:spcAft>
            </a:pPr>
            <a:r>
              <a:rPr lang="es-AR" sz="2800" b="1" dirty="0" smtClean="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Los ejes se proyectan en una permanente transversalidad ,ya que están absolutamente vinculados con los objetivos que se han construido, para provocar una reacción favorable de los estudiantes ante la fe.</a:t>
            </a:r>
            <a:endParaRPr lang="es-ES" sz="2800" b="1" dirty="0" smtClean="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4939988" y="4132545"/>
            <a:ext cx="4393583" cy="2457825"/>
          </a:xfrm>
          <a:prstGeom prst="rect">
            <a:avLst/>
          </a:prstGeom>
        </p:spPr>
      </p:pic>
    </p:spTree>
    <p:extLst>
      <p:ext uri="{BB962C8B-B14F-4D97-AF65-F5344CB8AC3E}">
        <p14:creationId xmlns:p14="http://schemas.microsoft.com/office/powerpoint/2010/main" val="329068607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509" y="306427"/>
            <a:ext cx="11194868" cy="6006709"/>
          </a:xfrm>
          <a:prstGeom prst="rect">
            <a:avLst/>
          </a:prstGeom>
        </p:spPr>
        <p:txBody>
          <a:bodyPr wrap="square">
            <a:spAutoFit/>
          </a:bodyPr>
          <a:lstStyle/>
          <a:p>
            <a:pPr algn="just">
              <a:lnSpc>
                <a:spcPct val="115000"/>
              </a:lnSpc>
              <a:spcAft>
                <a:spcPts val="0"/>
              </a:spcAft>
            </a:pPr>
            <a:r>
              <a:rPr lang="es-ES" sz="2800" b="1" dirty="0" smtClean="0">
                <a:effectLst/>
                <a:latin typeface="Arial" panose="020B0604020202020204" pitchFamily="34" charset="0"/>
                <a:ea typeface="Calibri" panose="020F0502020204030204" pitchFamily="34" charset="0"/>
                <a:cs typeface="Times New Roman" panose="02020603050405020304" pitchFamily="18" charset="0"/>
              </a:rPr>
              <a:t>l. Dios se Relaciona con el Ser Humano:</a:t>
            </a:r>
            <a:r>
              <a:rPr lang="es-ES" sz="2800" dirty="0" smtClean="0">
                <a:effectLst/>
                <a:latin typeface="Arial" panose="020B0604020202020204" pitchFamily="34" charset="0"/>
                <a:ea typeface="Calibri" panose="020F0502020204030204" pitchFamily="34" charset="0"/>
                <a:cs typeface="Times New Roman" panose="02020603050405020304" pitchFamily="18" charset="0"/>
              </a:rPr>
              <a:t> La enseñanza más apegada a la teología,, dice relación con la revelación de Jesucristo, como el Señor del Universo, y su relación con nosotros.</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8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800" b="1" dirty="0" smtClean="0">
                <a:effectLst/>
                <a:latin typeface="Arial" panose="020B0604020202020204" pitchFamily="34" charset="0"/>
                <a:ea typeface="Calibri" panose="020F0502020204030204" pitchFamily="34" charset="0"/>
                <a:cs typeface="Times New Roman" panose="02020603050405020304" pitchFamily="18" charset="0"/>
              </a:rPr>
              <a:t>II. Vida Cristiana:</a:t>
            </a:r>
          </a:p>
          <a:p>
            <a:pPr algn="just">
              <a:lnSpc>
                <a:spcPct val="115000"/>
              </a:lnSpc>
              <a:spcAft>
                <a:spcPts val="0"/>
              </a:spcAft>
            </a:pPr>
            <a:r>
              <a:rPr lang="es-ES" sz="2800" dirty="0" smtClean="0">
                <a:effectLst/>
                <a:latin typeface="Arial" panose="020B0604020202020204" pitchFamily="34" charset="0"/>
                <a:ea typeface="Calibri" panose="020F0502020204030204" pitchFamily="34" charset="0"/>
                <a:cs typeface="Times New Roman" panose="02020603050405020304" pitchFamily="18" charset="0"/>
              </a:rPr>
              <a:t>.Se recomienda implementar en las clases estrategias que favorezcan la aplicación y ejercicio de </a:t>
            </a:r>
            <a:r>
              <a:rPr lang="es-ES" sz="2800" b="1" dirty="0" smtClean="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habilidades blandas </a:t>
            </a:r>
            <a:r>
              <a:rPr lang="es-ES" sz="2800" dirty="0" smtClean="0">
                <a:effectLst/>
                <a:latin typeface="Arial" panose="020B0604020202020204" pitchFamily="34" charset="0"/>
                <a:ea typeface="Calibri" panose="020F0502020204030204" pitchFamily="34" charset="0"/>
                <a:cs typeface="Times New Roman" panose="02020603050405020304" pitchFamily="18" charset="0"/>
              </a:rPr>
              <a:t>entre los estudiantes.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8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800" b="1" dirty="0" smtClean="0">
                <a:effectLst/>
                <a:latin typeface="Arial" panose="020B0604020202020204" pitchFamily="34" charset="0"/>
                <a:ea typeface="Calibri" panose="020F0502020204030204" pitchFamily="34" charset="0"/>
                <a:cs typeface="Times New Roman" panose="02020603050405020304" pitchFamily="18" charset="0"/>
              </a:rPr>
              <a:t>III. Identidad Cristiana:</a:t>
            </a:r>
            <a:r>
              <a:rPr lang="es-ES" sz="2800" dirty="0" smtClean="0">
                <a:effectLst/>
                <a:latin typeface="Arial" panose="020B0604020202020204" pitchFamily="34" charset="0"/>
                <a:ea typeface="Calibri" panose="020F0502020204030204" pitchFamily="34" charset="0"/>
                <a:cs typeface="Times New Roman" panose="02020603050405020304" pitchFamily="18" charset="0"/>
              </a:rPr>
              <a:t> Enfatiza el crecimiento integral de los estudiantes destaca el desarrollo de actitudes basadas en las enseñanzas bíblicas</a:t>
            </a:r>
            <a:r>
              <a:rPr lang="es-AR" sz="2800" dirty="0" smtClean="0">
                <a:effectLst/>
                <a:latin typeface="Arial" panose="020B0604020202020204" pitchFamily="34" charset="0"/>
                <a:ea typeface="Trebuchet MS" panose="020B060302020202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63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4136" y="483326"/>
            <a:ext cx="11278941" cy="6022161"/>
          </a:xfrm>
          <a:prstGeom prst="rect">
            <a:avLst/>
          </a:prstGeom>
        </p:spPr>
        <p:txBody>
          <a:bodyPr wrap="square">
            <a:spAutoFit/>
          </a:bodyPr>
          <a:lstStyle/>
          <a:p>
            <a:pPr>
              <a:lnSpc>
                <a:spcPct val="115000"/>
              </a:lnSpc>
              <a:spcAft>
                <a:spcPts val="1000"/>
              </a:spcAft>
            </a:pPr>
            <a:r>
              <a:rPr lang="es-AR" sz="3200" b="1" dirty="0" smtClean="0">
                <a:effectLst/>
                <a:latin typeface="Arial" panose="020B0604020202020204" pitchFamily="34" charset="0"/>
                <a:ea typeface="Calibri" panose="020F0502020204030204" pitchFamily="34" charset="0"/>
                <a:cs typeface="Times New Roman" panose="02020603050405020304" pitchFamily="18" charset="0"/>
              </a:rPr>
              <a:t>ESTRUCTURA GENERAL DEL PROGRAMA ANUAL Y DE CADA CLASE.</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600" dirty="0" smtClean="0">
                <a:effectLst/>
                <a:latin typeface="Arial" panose="020B0604020202020204" pitchFamily="34" charset="0"/>
                <a:ea typeface="Calibri" panose="020F0502020204030204" pitchFamily="34" charset="0"/>
                <a:cs typeface="Times New Roman" panose="02020603050405020304" pitchFamily="18" charset="0"/>
              </a:rPr>
              <a:t>El programa de clases está dividido en cuatro columnas más un recuadro separado que presenta las actividades. </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2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1. Contenido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2. Objetivo de Aprendizaje.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3. Indicadores de Evaluación.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ES" sz="3200" dirty="0" smtClean="0">
                <a:effectLst/>
                <a:latin typeface="Arial" panose="020B0604020202020204" pitchFamily="34" charset="0"/>
                <a:ea typeface="Calibri" panose="020F0502020204030204" pitchFamily="34" charset="0"/>
              </a:rPr>
              <a:t>4. Temas de clases</a:t>
            </a:r>
            <a:endParaRPr lang="es-ES" sz="3200" dirty="0"/>
          </a:p>
        </p:txBody>
      </p:sp>
      <p:pic>
        <p:nvPicPr>
          <p:cNvPr id="3" name="Imagen 2"/>
          <p:cNvPicPr>
            <a:picLocks noChangeAspect="1"/>
          </p:cNvPicPr>
          <p:nvPr/>
        </p:nvPicPr>
        <p:blipFill>
          <a:blip r:embed="rId2"/>
          <a:stretch>
            <a:fillRect/>
          </a:stretch>
        </p:blipFill>
        <p:spPr>
          <a:xfrm>
            <a:off x="7203686" y="3094463"/>
            <a:ext cx="3763537" cy="3763537"/>
          </a:xfrm>
          <a:prstGeom prst="rect">
            <a:avLst/>
          </a:prstGeom>
        </p:spPr>
      </p:pic>
    </p:spTree>
    <p:extLst>
      <p:ext uri="{BB962C8B-B14F-4D97-AF65-F5344CB8AC3E}">
        <p14:creationId xmlns:p14="http://schemas.microsoft.com/office/powerpoint/2010/main" val="252087627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7829" y="261257"/>
            <a:ext cx="10136777" cy="6740307"/>
          </a:xfrm>
          <a:prstGeom prst="rect">
            <a:avLst/>
          </a:prstGeom>
        </p:spPr>
        <p:txBody>
          <a:bodyPr wrap="square">
            <a:spAutoFit/>
          </a:bodyPr>
          <a:lstStyle/>
          <a:p>
            <a:r>
              <a:rPr lang="es-AR" sz="3600" b="1" dirty="0" smtClean="0">
                <a:latin typeface="Arial" panose="020B0604020202020204" pitchFamily="34" charset="0"/>
                <a:ea typeface="Calibri" panose="020F0502020204030204" pitchFamily="34" charset="0"/>
                <a:cs typeface="Times New Roman" panose="02020603050405020304" pitchFamily="18" charset="0"/>
              </a:rPr>
              <a:t>Las unidades </a:t>
            </a:r>
            <a:r>
              <a:rPr lang="es-AR" sz="3600" b="1" dirty="0">
                <a:latin typeface="Arial" panose="020B0604020202020204" pitchFamily="34" charset="0"/>
                <a:ea typeface="Calibri" panose="020F0502020204030204" pitchFamily="34" charset="0"/>
                <a:cs typeface="Times New Roman" panose="02020603050405020304" pitchFamily="18" charset="0"/>
              </a:rPr>
              <a:t>están planteadas con una panorámica anual, para poder comprender las temáticas que serán el hilo conductor </a:t>
            </a:r>
            <a:endParaRPr lang="es-AR" sz="3600" b="1" dirty="0" smtClean="0">
              <a:latin typeface="Arial" panose="020B0604020202020204" pitchFamily="34" charset="0"/>
              <a:ea typeface="Calibri" panose="020F0502020204030204" pitchFamily="34" charset="0"/>
              <a:cs typeface="Times New Roman" panose="02020603050405020304" pitchFamily="18" charset="0"/>
            </a:endParaRPr>
          </a:p>
          <a:p>
            <a:r>
              <a:rPr lang="es-AR" sz="3600" b="1" dirty="0" smtClean="0">
                <a:latin typeface="Arial" panose="020B0604020202020204" pitchFamily="34" charset="0"/>
                <a:ea typeface="Calibri" panose="020F0502020204030204" pitchFamily="34" charset="0"/>
                <a:cs typeface="Times New Roman" panose="02020603050405020304" pitchFamily="18" charset="0"/>
              </a:rPr>
              <a:t>de </a:t>
            </a:r>
            <a:r>
              <a:rPr lang="es-AR" sz="3600" b="1" dirty="0">
                <a:latin typeface="Arial" panose="020B0604020202020204" pitchFamily="34" charset="0"/>
                <a:ea typeface="Calibri" panose="020F0502020204030204" pitchFamily="34" charset="0"/>
                <a:cs typeface="Times New Roman" panose="02020603050405020304" pitchFamily="18" charset="0"/>
              </a:rPr>
              <a:t>cada curso. </a:t>
            </a:r>
            <a:endParaRPr lang="es-AR" sz="3600" b="1" dirty="0" smtClean="0">
              <a:latin typeface="Arial" panose="020B0604020202020204" pitchFamily="34" charset="0"/>
              <a:ea typeface="Calibri" panose="020F0502020204030204" pitchFamily="34" charset="0"/>
              <a:cs typeface="Times New Roman" panose="02020603050405020304" pitchFamily="18" charset="0"/>
            </a:endParaRPr>
          </a:p>
          <a:p>
            <a:endParaRPr lang="es-AR" sz="3600" b="1" dirty="0">
              <a:latin typeface="Arial" panose="020B0604020202020204" pitchFamily="34" charset="0"/>
              <a:ea typeface="Calibri" panose="020F0502020204030204" pitchFamily="34" charset="0"/>
              <a:cs typeface="Times New Roman" panose="02020603050405020304" pitchFamily="18" charset="0"/>
            </a:endParaRPr>
          </a:p>
          <a:p>
            <a:endParaRPr lang="es-AR" sz="3600" b="1" dirty="0" smtClean="0">
              <a:latin typeface="Arial" panose="020B0604020202020204" pitchFamily="34" charset="0"/>
              <a:ea typeface="Calibri" panose="020F0502020204030204" pitchFamily="34" charset="0"/>
              <a:cs typeface="Times New Roman" panose="02020603050405020304" pitchFamily="18" charset="0"/>
            </a:endParaRPr>
          </a:p>
          <a:p>
            <a:endParaRPr lang="es-AR" sz="3600" b="1" dirty="0" smtClean="0">
              <a:latin typeface="Arial" panose="020B0604020202020204" pitchFamily="34" charset="0"/>
              <a:ea typeface="Calibri" panose="020F0502020204030204" pitchFamily="34" charset="0"/>
              <a:cs typeface="Times New Roman" panose="02020603050405020304" pitchFamily="18" charset="0"/>
            </a:endParaRPr>
          </a:p>
          <a:p>
            <a:r>
              <a:rPr lang="es-AR" sz="3600" b="1" dirty="0" smtClean="0">
                <a:latin typeface="Arial" panose="020B0604020202020204" pitchFamily="34" charset="0"/>
                <a:ea typeface="Calibri" panose="020F0502020204030204" pitchFamily="34" charset="0"/>
                <a:cs typeface="Times New Roman" panose="02020603050405020304" pitchFamily="18" charset="0"/>
              </a:rPr>
              <a:t>.Las unidades </a:t>
            </a:r>
            <a:r>
              <a:rPr lang="es-AR" sz="3600" b="1" dirty="0">
                <a:latin typeface="Arial" panose="020B0604020202020204" pitchFamily="34" charset="0"/>
                <a:ea typeface="Calibri" panose="020F0502020204030204" pitchFamily="34" charset="0"/>
                <a:cs typeface="Times New Roman" panose="02020603050405020304" pitchFamily="18" charset="0"/>
              </a:rPr>
              <a:t>s</a:t>
            </a:r>
            <a:r>
              <a:rPr lang="es-AR" sz="3600" b="1" dirty="0" smtClean="0">
                <a:latin typeface="Arial" panose="020B0604020202020204" pitchFamily="34" charset="0"/>
                <a:ea typeface="Calibri" panose="020F0502020204030204" pitchFamily="34" charset="0"/>
                <a:cs typeface="Times New Roman" panose="02020603050405020304" pitchFamily="18" charset="0"/>
              </a:rPr>
              <a:t>e </a:t>
            </a:r>
            <a:r>
              <a:rPr lang="es-AR" sz="3600" b="1" dirty="0">
                <a:latin typeface="Arial" panose="020B0604020202020204" pitchFamily="34" charset="0"/>
                <a:ea typeface="Calibri" panose="020F0502020204030204" pitchFamily="34" charset="0"/>
                <a:cs typeface="Times New Roman" panose="02020603050405020304" pitchFamily="18" charset="0"/>
              </a:rPr>
              <a:t>presentan gráficamente destacadas en el encabezado de cada curso para que pueda proveer la información necesaria en la construcción del panorama anual para armar una carta </a:t>
            </a:r>
            <a:r>
              <a:rPr lang="es-AR" sz="3600" b="1" dirty="0" err="1" smtClean="0">
                <a:latin typeface="Arial" panose="020B0604020202020204" pitchFamily="34" charset="0"/>
                <a:ea typeface="Calibri" panose="020F0502020204030204" pitchFamily="34" charset="0"/>
                <a:cs typeface="Times New Roman" panose="02020603050405020304" pitchFamily="18" charset="0"/>
              </a:rPr>
              <a:t>Gant</a:t>
            </a:r>
            <a:r>
              <a:rPr lang="es-AR" sz="3600" b="1" dirty="0" smtClean="0">
                <a:latin typeface="Arial" panose="020B0604020202020204" pitchFamily="34" charset="0"/>
                <a:ea typeface="Calibri" panose="020F0502020204030204" pitchFamily="34" charset="0"/>
                <a:cs typeface="Times New Roman" panose="02020603050405020304" pitchFamily="18" charset="0"/>
              </a:rPr>
              <a:t>.</a:t>
            </a:r>
            <a:endParaRPr lang="es-ES" sz="3600" b="1" dirty="0"/>
          </a:p>
        </p:txBody>
      </p:sp>
      <p:pic>
        <p:nvPicPr>
          <p:cNvPr id="3" name="Imagen 2"/>
          <p:cNvPicPr>
            <a:picLocks noChangeAspect="1"/>
          </p:cNvPicPr>
          <p:nvPr/>
        </p:nvPicPr>
        <p:blipFill>
          <a:blip r:embed="rId2"/>
          <a:stretch>
            <a:fillRect/>
          </a:stretch>
        </p:blipFill>
        <p:spPr>
          <a:xfrm>
            <a:off x="4541095" y="1949604"/>
            <a:ext cx="2230244" cy="2230244"/>
          </a:xfrm>
          <a:prstGeom prst="rect">
            <a:avLst/>
          </a:prstGeom>
        </p:spPr>
      </p:pic>
    </p:spTree>
    <p:extLst>
      <p:ext uri="{BB962C8B-B14F-4D97-AF65-F5344CB8AC3E}">
        <p14:creationId xmlns:p14="http://schemas.microsoft.com/office/powerpoint/2010/main" val="3762313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4948" y="0"/>
            <a:ext cx="11025052" cy="6024150"/>
          </a:xfrm>
          <a:prstGeom prst="rect">
            <a:avLst/>
          </a:prstGeom>
        </p:spPr>
        <p:txBody>
          <a:bodyPr wrap="square">
            <a:spAutoFit/>
          </a:bodyPr>
          <a:lstStyle/>
          <a:p>
            <a:pPr>
              <a:lnSpc>
                <a:spcPct val="115000"/>
              </a:lnSpc>
              <a:spcAft>
                <a:spcPts val="1000"/>
              </a:spcAft>
            </a:pP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1-Unidades.</a:t>
            </a:r>
            <a:endParaRPr lang="es-ES"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El programa está compuesto por tres ,cuatro o cinco unidades que se desarrollan bimensualmente; por cada curso. </a:t>
            </a:r>
          </a:p>
          <a:p>
            <a:pPr>
              <a:lnSpc>
                <a:spcPct val="115000"/>
              </a:lnSpc>
              <a:spcAft>
                <a:spcPts val="1000"/>
              </a:spcAft>
            </a:pPr>
            <a:r>
              <a:rPr lang="es-AR" sz="2800" b="1" dirty="0" smtClean="0">
                <a:latin typeface="Arial" panose="020B0604020202020204" pitchFamily="34" charset="0"/>
                <a:ea typeface="Calibri" panose="020F0502020204030204" pitchFamily="34" charset="0"/>
                <a:cs typeface="Times New Roman" panose="02020603050405020304" pitchFamily="18" charset="0"/>
              </a:rPr>
              <a:t>Las unidades e</a:t>
            </a: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stán ideadas acorde al tiempo del año escolar. </a:t>
            </a:r>
          </a:p>
          <a:p>
            <a:pPr>
              <a:lnSpc>
                <a:spcPct val="115000"/>
              </a:lnSpc>
              <a:spcAft>
                <a:spcPts val="1000"/>
              </a:spcAft>
            </a:pPr>
            <a:r>
              <a:rPr lang="es-AR" sz="2800" b="1" dirty="0" smtClean="0">
                <a:latin typeface="Arial" panose="020B0604020202020204" pitchFamily="34" charset="0"/>
                <a:ea typeface="Calibri" panose="020F0502020204030204" pitchFamily="34" charset="0"/>
                <a:cs typeface="Times New Roman" panose="02020603050405020304" pitchFamily="18" charset="0"/>
              </a:rPr>
              <a:t>A</a:t>
            </a: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barcar la mayor cantidad de contenidos que son relevantes, para que los estudiantes interactúen con conceptos bíblicos desde un enfoque integral; vale decir que comprendan que Dios mediante su palabra entrega enseñanza de los distintos ámbitos y quehacer del ser humano, como la economía ,la política, las relaciones interpersonales ,etc.</a:t>
            </a:r>
            <a:endParaRPr lang="es-ES"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9924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arta gant de lengu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11" y="182881"/>
            <a:ext cx="11022521" cy="670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59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1" y="640080"/>
            <a:ext cx="11260182" cy="3760004"/>
          </a:xfrm>
          <a:prstGeom prst="rect">
            <a:avLst/>
          </a:prstGeom>
        </p:spPr>
        <p:txBody>
          <a:bodyPr wrap="square">
            <a:spAutoFit/>
          </a:bodyPr>
          <a:lstStyle/>
          <a:p>
            <a:pPr>
              <a:lnSpc>
                <a:spcPct val="115000"/>
              </a:lnSpc>
              <a:spcAft>
                <a:spcPts val="1000"/>
              </a:spcAft>
            </a:pPr>
            <a:r>
              <a:rPr lang="es-AR" sz="4000" b="1" dirty="0">
                <a:latin typeface="Arial" panose="020B0604020202020204" pitchFamily="34" charset="0"/>
                <a:ea typeface="Calibri" panose="020F0502020204030204" pitchFamily="34" charset="0"/>
                <a:cs typeface="Times New Roman" panose="02020603050405020304" pitchFamily="18" charset="0"/>
              </a:rPr>
              <a:t>2 - Nombre de la unidad bimensual y </a:t>
            </a:r>
            <a:r>
              <a:rPr lang="es-AR" sz="4000" b="1" dirty="0" smtClean="0">
                <a:latin typeface="Arial" panose="020B0604020202020204" pitchFamily="34" charset="0"/>
                <a:ea typeface="Calibri" panose="020F0502020204030204" pitchFamily="34" charset="0"/>
                <a:cs typeface="Times New Roman" panose="02020603050405020304" pitchFamily="18" charset="0"/>
              </a:rPr>
              <a:t>objetivo</a:t>
            </a:r>
          </a:p>
          <a:p>
            <a:pPr>
              <a:lnSpc>
                <a:spcPct val="115000"/>
              </a:lnSpc>
              <a:spcAft>
                <a:spcPts val="1000"/>
              </a:spcAft>
            </a:pPr>
            <a:r>
              <a:rPr lang="es-AR" sz="4000" dirty="0" smtClean="0">
                <a:latin typeface="Arial" panose="020B0604020202020204" pitchFamily="34" charset="0"/>
                <a:ea typeface="Calibri" panose="020F0502020204030204" pitchFamily="34" charset="0"/>
                <a:cs typeface="Times New Roman" panose="02020603050405020304" pitchFamily="18" charset="0"/>
              </a:rPr>
              <a:t>Las </a:t>
            </a:r>
            <a:r>
              <a:rPr lang="es-AR" sz="4000" dirty="0">
                <a:latin typeface="Arial" panose="020B0604020202020204" pitchFamily="34" charset="0"/>
                <a:ea typeface="Calibri" panose="020F0502020204030204" pitchFamily="34" charset="0"/>
                <a:cs typeface="Times New Roman" panose="02020603050405020304" pitchFamily="18" charset="0"/>
              </a:rPr>
              <a:t>unidades se plantean junto al objetivo, para dar el enfoque específico y además global que dirigirá los objetivos de las clases diarias con los </a:t>
            </a:r>
            <a:r>
              <a:rPr lang="es-AR" sz="4000" dirty="0" smtClean="0">
                <a:latin typeface="Arial" panose="020B0604020202020204" pitchFamily="34" charset="0"/>
                <a:ea typeface="Calibri" panose="020F0502020204030204" pitchFamily="34" charset="0"/>
                <a:cs typeface="Times New Roman" panose="02020603050405020304" pitchFamily="18" charset="0"/>
              </a:rPr>
              <a:t>OEA.</a:t>
            </a:r>
            <a:endParaRPr lang="es-E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389969" y="3568390"/>
            <a:ext cx="3715215" cy="2955072"/>
          </a:xfrm>
          <a:prstGeom prst="rect">
            <a:avLst/>
          </a:prstGeom>
        </p:spPr>
      </p:pic>
    </p:spTree>
    <p:extLst>
      <p:ext uri="{BB962C8B-B14F-4D97-AF65-F5344CB8AC3E}">
        <p14:creationId xmlns:p14="http://schemas.microsoft.com/office/powerpoint/2010/main" val="260449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0224" y="345688"/>
            <a:ext cx="10139556" cy="5707122"/>
          </a:xfrm>
          <a:prstGeom prst="rect">
            <a:avLst/>
          </a:prstGeom>
        </p:spPr>
      </p:pic>
    </p:spTree>
    <p:extLst>
      <p:ext uri="{BB962C8B-B14F-4D97-AF65-F5344CB8AC3E}">
        <p14:creationId xmlns:p14="http://schemas.microsoft.com/office/powerpoint/2010/main" val="133813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1308510982"/>
              </p:ext>
            </p:extLst>
          </p:nvPr>
        </p:nvGraphicFramePr>
        <p:xfrm>
          <a:off x="142069" y="326109"/>
          <a:ext cx="6585585" cy="1371600"/>
        </p:xfrm>
        <a:graphic>
          <a:graphicData uri="http://schemas.openxmlformats.org/drawingml/2006/table">
            <a:tbl>
              <a:tblPr firstRow="1" firstCol="1" lastRow="1" lastCol="1" bandRow="1">
                <a:tableStyleId>{5C22544A-7EE6-4342-B048-85BDC9FD1C3A}</a:tableStyleId>
              </a:tblPr>
              <a:tblGrid>
                <a:gridCol w="1238885"/>
                <a:gridCol w="5346700"/>
              </a:tblGrid>
              <a:tr h="0">
                <a:tc gridSpan="2">
                  <a:txBody>
                    <a:bodyPr/>
                    <a:lstStyle/>
                    <a:p>
                      <a:pPr algn="ctr">
                        <a:lnSpc>
                          <a:spcPts val="1800"/>
                        </a:lnSpc>
                        <a:spcAft>
                          <a:spcPts val="0"/>
                        </a:spcAft>
                      </a:pPr>
                      <a:r>
                        <a:rPr lang="es-ES" sz="1400" dirty="0">
                          <a:effectLst/>
                        </a:rPr>
                        <a:t>PRIMER AÑO DE EDUCACIÓN BÁSICA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nSpc>
                          <a:spcPts val="1800"/>
                        </a:lnSpc>
                        <a:spcAft>
                          <a:spcPts val="0"/>
                        </a:spcAft>
                      </a:pPr>
                      <a:r>
                        <a:rPr lang="es-ES" sz="1100">
                          <a:effectLst/>
                        </a:rPr>
                        <a:t>UNIDAD 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ÚLTIMOS MOMENTOS DE LA VIDA TERRENAL DE JESÚS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OBJETIVO: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Descubrir el significado de la vida, muerte y resurrección de Cristo.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DURACIÓN ESTIMADA: 3 SEMANAS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gn="ctr">
                        <a:lnSpc>
                          <a:spcPts val="18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nSpc>
                          <a:spcPts val="1800"/>
                        </a:lnSpc>
                        <a:spcAft>
                          <a:spcPts val="0"/>
                        </a:spcAft>
                      </a:pPr>
                      <a:r>
                        <a:rPr lang="es-ES" sz="1100">
                          <a:effectLst/>
                        </a:rPr>
                        <a:t>UNIDAD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DIOS CREÓ TODO PORQUE NOS AMA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822214982"/>
              </p:ext>
            </p:extLst>
          </p:nvPr>
        </p:nvGraphicFramePr>
        <p:xfrm>
          <a:off x="142068" y="1584846"/>
          <a:ext cx="6585585" cy="3200400"/>
        </p:xfrm>
        <a:graphic>
          <a:graphicData uri="http://schemas.openxmlformats.org/drawingml/2006/table">
            <a:tbl>
              <a:tblPr firstRow="1" firstCol="1" lastRow="1" lastCol="1" bandRow="1">
                <a:tableStyleId>{5C22544A-7EE6-4342-B048-85BDC9FD1C3A}</a:tableStyleId>
              </a:tblPr>
              <a:tblGrid>
                <a:gridCol w="1238885"/>
                <a:gridCol w="5346700"/>
              </a:tblGrid>
              <a:tr h="0">
                <a:tc>
                  <a:txBody>
                    <a:bodyPr/>
                    <a:lstStyle/>
                    <a:p>
                      <a:pPr>
                        <a:lnSpc>
                          <a:spcPts val="1800"/>
                        </a:lnSpc>
                        <a:spcAft>
                          <a:spcPts val="0"/>
                        </a:spcAft>
                      </a:pPr>
                      <a:r>
                        <a:rPr lang="es-ES" sz="1100" dirty="0">
                          <a:effectLst/>
                        </a:rPr>
                        <a:t>OBJETIVO: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Conocer el poder de Dios en La Creación.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DURACIÓN ESTIMADA:  7 SEMANAS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gn="ct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nSpc>
                          <a:spcPts val="1800"/>
                        </a:lnSpc>
                        <a:spcAft>
                          <a:spcPts val="0"/>
                        </a:spcAft>
                      </a:pPr>
                      <a:r>
                        <a:rPr lang="es-ES" sz="1100">
                          <a:effectLst/>
                        </a:rPr>
                        <a:t>UNIDAD  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LA TRISTEZA DE LA DESOBEDIENCIA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OBJETIVO: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Reconocer resultados negativos de malas decisiones.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DURACIÓN ESTIMADA: 3 SEMANAS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nSpc>
                          <a:spcPts val="18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nSpc>
                          <a:spcPts val="1800"/>
                        </a:lnSpc>
                        <a:spcAft>
                          <a:spcPts val="0"/>
                        </a:spcAft>
                      </a:pPr>
                      <a:r>
                        <a:rPr lang="es-ES" sz="1100">
                          <a:effectLst/>
                        </a:rPr>
                        <a:t>UNIDAD  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CRISTO NOS SALVA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OBJETIVO: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Relacionar la vida de Cristo con el plan de vida que Dios tiene para la humanidad.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DURACIÓN ESTIMADA:  9 SEMANAS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nSpc>
                          <a:spcPts val="1800"/>
                        </a:lnSpc>
                        <a:spcAft>
                          <a:spcPts val="0"/>
                        </a:spcAft>
                      </a:pPr>
                      <a:r>
                        <a:rPr lang="es-ES" sz="1100">
                          <a:effectLst/>
                        </a:rPr>
                        <a:t>UNIDAD  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CÓMO RECIBIR UNA VIDA NUEVA CON CRISTO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OBJETIVO: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Identificar actitudes de una persona con fe, puesta en Jesús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988">
                <a:tc>
                  <a:txBody>
                    <a:bodyPr/>
                    <a:lstStyle/>
                    <a:p>
                      <a:pPr>
                        <a:lnSpc>
                          <a:spcPts val="18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DURACIÓN ESTIMADA:  6 SEMANAS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359427343"/>
              </p:ext>
            </p:extLst>
          </p:nvPr>
        </p:nvGraphicFramePr>
        <p:xfrm>
          <a:off x="117623" y="4490732"/>
          <a:ext cx="6587978" cy="685800"/>
        </p:xfrm>
        <a:graphic>
          <a:graphicData uri="http://schemas.openxmlformats.org/drawingml/2006/table">
            <a:tbl>
              <a:tblPr firstRow="1" firstCol="1" bandRow="1">
                <a:tableStyleId>{5C22544A-7EE6-4342-B048-85BDC9FD1C3A}</a:tableStyleId>
              </a:tblPr>
              <a:tblGrid>
                <a:gridCol w="1128803"/>
                <a:gridCol w="5459175"/>
              </a:tblGrid>
              <a:tr h="0">
                <a:tc>
                  <a:txBody>
                    <a:bodyPr/>
                    <a:lstStyle/>
                    <a:p>
                      <a:pPr>
                        <a:lnSpc>
                          <a:spcPts val="1800"/>
                        </a:lnSpc>
                        <a:spcAft>
                          <a:spcPts val="0"/>
                        </a:spcAft>
                      </a:pPr>
                      <a:r>
                        <a:rPr lang="es-ES" sz="1100" dirty="0">
                          <a:effectLst/>
                        </a:rPr>
                        <a:t>UNIDAD  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dirty="0">
                          <a:effectLst/>
                        </a:rPr>
                        <a:t>CÓMO CRECER ESPIRITUALMENTE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ts val="1800"/>
                        </a:lnSpc>
                        <a:spcAft>
                          <a:spcPts val="0"/>
                        </a:spcAft>
                      </a:pPr>
                      <a:r>
                        <a:rPr lang="es-ES" sz="1100">
                          <a:effectLst/>
                        </a:rPr>
                        <a:t>OBJETIVO: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800"/>
                        </a:lnSpc>
                        <a:spcAft>
                          <a:spcPts val="0"/>
                        </a:spcAft>
                      </a:pPr>
                      <a:r>
                        <a:rPr lang="es-ES" sz="1100">
                          <a:effectLst/>
                        </a:rPr>
                        <a:t>Descubrir elementos que ayudan en el crecimiento cristiano.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gn="ctr">
                        <a:lnSpc>
                          <a:spcPts val="1800"/>
                        </a:lnSpc>
                        <a:spcAft>
                          <a:spcPts val="0"/>
                        </a:spcAft>
                      </a:pPr>
                      <a:r>
                        <a:rPr lang="es-ES" sz="1100" dirty="0">
                          <a:effectLst/>
                        </a:rPr>
                        <a:t>DURACIÓN ESTIMADA:  6 SEMANAS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bl>
          </a:graphicData>
        </a:graphic>
      </p:graphicFrame>
      <p:sp>
        <p:nvSpPr>
          <p:cNvPr id="12" name="Rectangle 3"/>
          <p:cNvSpPr>
            <a:spLocks noChangeArrowheads="1"/>
          </p:cNvSpPr>
          <p:nvPr/>
        </p:nvSpPr>
        <p:spPr bwMode="auto">
          <a:xfrm>
            <a:off x="116987" y="4491526"/>
            <a:ext cx="112075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62372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p:cNvGraphicFramePr>
            <a:graphicFrameLocks noGrp="1"/>
          </p:cNvGraphicFramePr>
          <p:nvPr>
            <p:extLst>
              <p:ext uri="{D42A27DB-BD31-4B8C-83A1-F6EECF244321}">
                <p14:modId xmlns:p14="http://schemas.microsoft.com/office/powerpoint/2010/main" val="4136496229"/>
              </p:ext>
            </p:extLst>
          </p:nvPr>
        </p:nvGraphicFramePr>
        <p:xfrm>
          <a:off x="235131" y="130629"/>
          <a:ext cx="11534503" cy="6470321"/>
        </p:xfrm>
        <a:graphic>
          <a:graphicData uri="http://schemas.openxmlformats.org/drawingml/2006/table">
            <a:tbl>
              <a:tblPr firstRow="1" firstCol="1" bandRow="1" bandCol="1">
                <a:tableStyleId>{5C22544A-7EE6-4342-B048-85BDC9FD1C3A}</a:tableStyleId>
              </a:tblPr>
              <a:tblGrid>
                <a:gridCol w="1576304"/>
                <a:gridCol w="9958199"/>
              </a:tblGrid>
              <a:tr h="2684705">
                <a:tc>
                  <a:txBody>
                    <a:bodyPr/>
                    <a:lstStyle/>
                    <a:p>
                      <a:pPr algn="ctr">
                        <a:lnSpc>
                          <a:spcPct val="115000"/>
                        </a:lnSpc>
                        <a:spcAft>
                          <a:spcPts val="0"/>
                        </a:spcAft>
                      </a:pPr>
                      <a:r>
                        <a:rPr lang="es-CL" sz="2400" dirty="0">
                          <a:effectLst/>
                        </a:rPr>
                        <a:t>UNIDAD 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3500" algn="just">
                        <a:lnSpc>
                          <a:spcPct val="115000"/>
                        </a:lnSpc>
                        <a:spcAft>
                          <a:spcPts val="0"/>
                        </a:spcAft>
                      </a:pPr>
                      <a:r>
                        <a:rPr lang="es-CL" sz="2800" b="1" kern="1200" dirty="0" smtClean="0">
                          <a:solidFill>
                            <a:schemeClr val="lt1"/>
                          </a:solidFill>
                          <a:effectLst/>
                          <a:latin typeface="+mn-lt"/>
                          <a:ea typeface="+mn-ea"/>
                          <a:cs typeface="+mn-cs"/>
                        </a:rPr>
                        <a:t>ÚLTIMOS MOMENTOS DE LA VIDA TERRENAL DE JESÚS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75123">
                <a:tc>
                  <a:txBody>
                    <a:bodyPr/>
                    <a:lstStyle/>
                    <a:p>
                      <a:pPr algn="ctr">
                        <a:lnSpc>
                          <a:spcPct val="115000"/>
                        </a:lnSpc>
                        <a:spcAft>
                          <a:spcPts val="0"/>
                        </a:spcAft>
                      </a:pPr>
                      <a:r>
                        <a:rPr lang="es-CL" sz="2400" dirty="0">
                          <a:effectLst/>
                        </a:rPr>
                        <a:t>OBJETIVO DE LA UNIDAD</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endParaRPr lang="es-CL" sz="1800" dirty="0" smtClean="0">
                        <a:effectLst/>
                      </a:endParaRPr>
                    </a:p>
                    <a:p>
                      <a:pPr>
                        <a:lnSpc>
                          <a:spcPct val="115000"/>
                        </a:lnSpc>
                        <a:spcAft>
                          <a:spcPts val="0"/>
                        </a:spcAft>
                      </a:pPr>
                      <a:endParaRPr lang="es-CL" sz="3600" dirty="0" smtClean="0">
                        <a:solidFill>
                          <a:schemeClr val="bg1"/>
                        </a:solidFill>
                        <a:effectLst/>
                        <a:latin typeface="Aharoni" panose="02010803020104030203" pitchFamily="2" charset="-79"/>
                        <a:cs typeface="Aharoni" panose="02010803020104030203" pitchFamily="2" charset="-79"/>
                      </a:endParaRPr>
                    </a:p>
                    <a:p>
                      <a:pPr>
                        <a:lnSpc>
                          <a:spcPct val="115000"/>
                        </a:lnSpc>
                        <a:spcAft>
                          <a:spcPts val="0"/>
                        </a:spcAft>
                      </a:pPr>
                      <a:r>
                        <a:rPr lang="es-ES" sz="3600" kern="1200" dirty="0" smtClean="0">
                          <a:solidFill>
                            <a:schemeClr val="bg1"/>
                          </a:solidFill>
                          <a:effectLst/>
                          <a:latin typeface="+mn-lt"/>
                          <a:ea typeface="+mn-ea"/>
                          <a:cs typeface="+mn-cs"/>
                        </a:rPr>
                        <a:t>Descubrir el significado de la vida, muerte y resurrección de Cristo</a:t>
                      </a:r>
                      <a:endParaRPr lang="es-CL"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C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C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C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CL"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153362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4137" y="-182794"/>
            <a:ext cx="11338560" cy="7458452"/>
          </a:xfrm>
          <a:prstGeom prst="rect">
            <a:avLst/>
          </a:prstGeom>
        </p:spPr>
        <p:txBody>
          <a:bodyPr wrap="square">
            <a:spAutoFit/>
          </a:bodyPr>
          <a:lstStyle/>
          <a:p>
            <a:pPr>
              <a:lnSpc>
                <a:spcPct val="115000"/>
              </a:lnSpc>
              <a:spcAft>
                <a:spcPts val="1000"/>
              </a:spcAft>
            </a:pPr>
            <a:r>
              <a:rPr lang="es-AR"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s-AR" sz="4000" b="1" dirty="0" smtClean="0">
                <a:effectLst/>
                <a:latin typeface="Arial" panose="020B0604020202020204" pitchFamily="34" charset="0"/>
                <a:ea typeface="Calibri" panose="020F0502020204030204" pitchFamily="34" charset="0"/>
                <a:cs typeface="Times New Roman" panose="02020603050405020304" pitchFamily="18" charset="0"/>
              </a:rPr>
              <a:t>Ejemplo de primer año básico </a:t>
            </a:r>
          </a:p>
          <a:p>
            <a:pPr marL="457200" indent="-457200">
              <a:lnSpc>
                <a:spcPct val="115000"/>
              </a:lnSpc>
              <a:spcAft>
                <a:spcPts val="1000"/>
              </a:spcAft>
              <a:buAutoNum type="alphaUcPeriod"/>
            </a:pPr>
            <a:r>
              <a:rPr lang="es-AR" sz="4000" dirty="0" smtClean="0">
                <a:effectLst/>
                <a:latin typeface="Arial" panose="020B0604020202020204" pitchFamily="34" charset="0"/>
                <a:ea typeface="Calibri" panose="020F0502020204030204" pitchFamily="34" charset="0"/>
                <a:cs typeface="Times New Roman" panose="02020603050405020304" pitchFamily="18" charset="0"/>
              </a:rPr>
              <a:t>Desde  primer año básico hasta octavo se presentan las unidades para desarrollar las clases que se divide en  4 </a:t>
            </a:r>
            <a:r>
              <a:rPr lang="es-AR" sz="4000" dirty="0" smtClean="0">
                <a:latin typeface="Arial" panose="020B0604020202020204" pitchFamily="34" charset="0"/>
                <a:ea typeface="Calibri" panose="020F0502020204030204" pitchFamily="34" charset="0"/>
                <a:cs typeface="Times New Roman" panose="02020603050405020304" pitchFamily="18" charset="0"/>
              </a:rPr>
              <a:t>o 5 </a:t>
            </a:r>
            <a:r>
              <a:rPr lang="es-AR" sz="4000" b="1" dirty="0" smtClean="0">
                <a:latin typeface="Arial" panose="020B0604020202020204" pitchFamily="34" charset="0"/>
                <a:ea typeface="Calibri" panose="020F0502020204030204" pitchFamily="34" charset="0"/>
                <a:cs typeface="Times New Roman" panose="02020603050405020304" pitchFamily="18" charset="0"/>
              </a:rPr>
              <a:t>u</a:t>
            </a:r>
            <a:r>
              <a:rPr lang="es-AR" sz="4000" b="1" dirty="0" smtClean="0">
                <a:effectLst/>
                <a:latin typeface="Arial" panose="020B0604020202020204" pitchFamily="34" charset="0"/>
                <a:ea typeface="Calibri" panose="020F0502020204030204" pitchFamily="34" charset="0"/>
                <a:cs typeface="Times New Roman" panose="02020603050405020304" pitchFamily="18" charset="0"/>
              </a:rPr>
              <a:t>nidades</a:t>
            </a:r>
            <a:r>
              <a:rPr lang="es-AR" sz="4000" dirty="0">
                <a:latin typeface="Arial" panose="020B0604020202020204" pitchFamily="34" charset="0"/>
                <a:ea typeface="Calibri" panose="020F0502020204030204" pitchFamily="34" charset="0"/>
                <a:cs typeface="Times New Roman" panose="02020603050405020304" pitchFamily="18" charset="0"/>
              </a:rPr>
              <a:t> </a:t>
            </a:r>
            <a:r>
              <a:rPr lang="es-AR" sz="4000" dirty="0" smtClean="0">
                <a:latin typeface="Arial" panose="020B0604020202020204" pitchFamily="34" charset="0"/>
                <a:ea typeface="Calibri" panose="020F0502020204030204" pitchFamily="34" charset="0"/>
                <a:cs typeface="Times New Roman" panose="02020603050405020304" pitchFamily="18" charset="0"/>
              </a:rPr>
              <a:t>que se subdividen desde </a:t>
            </a:r>
            <a:r>
              <a:rPr lang="es-AR" sz="4000" b="1" dirty="0" smtClean="0">
                <a:latin typeface="Arial" panose="020B0604020202020204" pitchFamily="34" charset="0"/>
                <a:ea typeface="Calibri" panose="020F0502020204030204" pitchFamily="34" charset="0"/>
                <a:cs typeface="Times New Roman" panose="02020603050405020304" pitchFamily="18" charset="0"/>
              </a:rPr>
              <a:t>3 </a:t>
            </a:r>
            <a:r>
              <a:rPr lang="es-AR" sz="4000" dirty="0" smtClean="0">
                <a:latin typeface="Arial" panose="020B0604020202020204" pitchFamily="34" charset="0"/>
                <a:ea typeface="Calibri" panose="020F0502020204030204" pitchFamily="34" charset="0"/>
                <a:cs typeface="Times New Roman" panose="02020603050405020304" pitchFamily="18" charset="0"/>
              </a:rPr>
              <a:t>a </a:t>
            </a:r>
            <a:r>
              <a:rPr lang="es-AR" sz="4000" b="1" dirty="0" smtClean="0">
                <a:latin typeface="Arial" panose="020B0604020202020204" pitchFamily="34" charset="0"/>
                <a:ea typeface="Calibri" panose="020F0502020204030204" pitchFamily="34" charset="0"/>
                <a:cs typeface="Times New Roman" panose="02020603050405020304" pitchFamily="18" charset="0"/>
              </a:rPr>
              <a:t>10</a:t>
            </a:r>
            <a:r>
              <a:rPr lang="es-AR" sz="4000" dirty="0" smtClean="0">
                <a:latin typeface="Arial" panose="020B0604020202020204" pitchFamily="34" charset="0"/>
                <a:ea typeface="Calibri" panose="020F0502020204030204" pitchFamily="34" charset="0"/>
                <a:cs typeface="Times New Roman" panose="02020603050405020304" pitchFamily="18" charset="0"/>
              </a:rPr>
              <a:t> clases </a:t>
            </a:r>
          </a:p>
          <a:p>
            <a:pPr marL="457200" indent="-457200">
              <a:lnSpc>
                <a:spcPct val="115000"/>
              </a:lnSpc>
              <a:spcAft>
                <a:spcPts val="1000"/>
              </a:spcAft>
              <a:buAutoNum type="alphaUcPeriod"/>
            </a:pPr>
            <a:r>
              <a:rPr lang="es-AR" sz="4000" dirty="0" smtClean="0">
                <a:effectLst/>
                <a:latin typeface="Arial" panose="020B0604020202020204" pitchFamily="34" charset="0"/>
                <a:ea typeface="Calibri" panose="020F0502020204030204" pitchFamily="34" charset="0"/>
                <a:cs typeface="Times New Roman" panose="02020603050405020304" pitchFamily="18" charset="0"/>
              </a:rPr>
              <a:t>Se </a:t>
            </a:r>
            <a:r>
              <a:rPr lang="es-AR" sz="4000" dirty="0" smtClean="0">
                <a:latin typeface="Arial" panose="020B0604020202020204" pitchFamily="34" charset="0"/>
                <a:ea typeface="Calibri" panose="020F0502020204030204" pitchFamily="34" charset="0"/>
                <a:cs typeface="Times New Roman" panose="02020603050405020304" pitchFamily="18" charset="0"/>
              </a:rPr>
              <a:t>suma el total de las clases para obtener </a:t>
            </a:r>
            <a:r>
              <a:rPr lang="es-AR" sz="4000" dirty="0" smtClean="0">
                <a:effectLst/>
                <a:latin typeface="Arial" panose="020B0604020202020204" pitchFamily="34" charset="0"/>
                <a:ea typeface="Calibri" panose="020F0502020204030204" pitchFamily="34" charset="0"/>
                <a:cs typeface="Times New Roman" panose="02020603050405020304" pitchFamily="18" charset="0"/>
              </a:rPr>
              <a:t>un total de horas que cuadren con el calendario anual que da el Ministerio de Educación  </a:t>
            </a:r>
            <a:r>
              <a:rPr lang="es-AR" sz="4000"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S"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342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690866186"/>
              </p:ext>
            </p:extLst>
          </p:nvPr>
        </p:nvGraphicFramePr>
        <p:xfrm>
          <a:off x="1438835" y="480918"/>
          <a:ext cx="10313896" cy="5731623"/>
        </p:xfrm>
        <a:graphic>
          <a:graphicData uri="http://schemas.openxmlformats.org/drawingml/2006/table">
            <a:tbl>
              <a:tblPr firstRow="1" firstCol="1" bandRow="1" bandCol="1">
                <a:tableStyleId>{5C22544A-7EE6-4342-B048-85BDC9FD1C3A}</a:tableStyleId>
              </a:tblPr>
              <a:tblGrid>
                <a:gridCol w="2201179"/>
                <a:gridCol w="2585974"/>
                <a:gridCol w="2784006"/>
                <a:gridCol w="2742737"/>
              </a:tblGrid>
              <a:tr h="517139">
                <a:tc>
                  <a:txBody>
                    <a:bodyPr/>
                    <a:lstStyle/>
                    <a:p>
                      <a:pPr algn="ctr">
                        <a:lnSpc>
                          <a:spcPct val="115000"/>
                        </a:lnSpc>
                        <a:spcAft>
                          <a:spcPts val="0"/>
                        </a:spcAft>
                      </a:pPr>
                      <a:r>
                        <a:rPr lang="es-CL" sz="1600" dirty="0">
                          <a:effectLst/>
                        </a:rPr>
                        <a:t>CONTENIDOS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nchor="ctr"/>
                </a:tc>
                <a:tc>
                  <a:txBody>
                    <a:bodyPr/>
                    <a:lstStyle/>
                    <a:p>
                      <a:pPr algn="ctr">
                        <a:lnSpc>
                          <a:spcPct val="115000"/>
                        </a:lnSpc>
                        <a:spcAft>
                          <a:spcPts val="0"/>
                        </a:spcAft>
                      </a:pPr>
                      <a:r>
                        <a:rPr lang="es-CL" sz="1600">
                          <a:effectLst/>
                        </a:rPr>
                        <a:t>OBJETIVOS DE APRENDIZAJE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nchor="ctr"/>
                </a:tc>
                <a:tc>
                  <a:txBody>
                    <a:bodyPr/>
                    <a:lstStyle/>
                    <a:p>
                      <a:pPr algn="ctr">
                        <a:lnSpc>
                          <a:spcPct val="115000"/>
                        </a:lnSpc>
                        <a:spcAft>
                          <a:spcPts val="0"/>
                        </a:spcAft>
                      </a:pPr>
                      <a:r>
                        <a:rPr lang="es-CL" sz="1600">
                          <a:effectLst/>
                        </a:rPr>
                        <a:t>INDICADORES DE EVALUACIÓN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nchor="ctr"/>
                </a:tc>
                <a:tc>
                  <a:txBody>
                    <a:bodyPr/>
                    <a:lstStyle/>
                    <a:p>
                      <a:pPr algn="ctr">
                        <a:lnSpc>
                          <a:spcPct val="115000"/>
                        </a:lnSpc>
                        <a:spcAft>
                          <a:spcPts val="0"/>
                        </a:spcAft>
                      </a:pPr>
                      <a:r>
                        <a:rPr lang="es-CL" sz="1600">
                          <a:effectLst/>
                        </a:rPr>
                        <a:t>TEMAS DE CLASES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nchor="ctr"/>
                </a:tc>
              </a:tr>
              <a:tr h="3318308">
                <a:tc>
                  <a:txBody>
                    <a:bodyPr/>
                    <a:lstStyle/>
                    <a:p>
                      <a:pPr algn="just">
                        <a:lnSpc>
                          <a:spcPct val="115000"/>
                        </a:lnSpc>
                        <a:spcAft>
                          <a:spcPts val="0"/>
                        </a:spcAft>
                      </a:pPr>
                      <a:r>
                        <a:rPr lang="es-CL" sz="1600" dirty="0">
                          <a:effectLst/>
                        </a:rPr>
                        <a:t>● La obra y la autoridad de Cristo y el Reino de Dios.</a:t>
                      </a:r>
                      <a:endParaRPr lang="es-ES" sz="1600" dirty="0">
                        <a:effectLst/>
                      </a:endParaRPr>
                    </a:p>
                    <a:p>
                      <a:pPr marL="457200" algn="just">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Seguidores, siervos y mayordomos de Cristo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c>
                  <a:txBody>
                    <a:bodyPr/>
                    <a:lstStyle/>
                    <a:p>
                      <a:pPr algn="just">
                        <a:lnSpc>
                          <a:spcPct val="115000"/>
                        </a:lnSpc>
                        <a:spcAft>
                          <a:spcPts val="0"/>
                        </a:spcAft>
                      </a:pPr>
                      <a:r>
                        <a:rPr lang="es-CL" sz="1600" dirty="0">
                          <a:effectLst/>
                        </a:rPr>
                        <a:t>1 Reconocer la autoridad de Cristo en todas las áreas de la vida y la sociedad.</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nchor="ctr"/>
                </a:tc>
                <a:tc>
                  <a:txBody>
                    <a:bodyPr/>
                    <a:lstStyle/>
                    <a:p>
                      <a:pPr algn="just">
                        <a:lnSpc>
                          <a:spcPct val="115000"/>
                        </a:lnSpc>
                        <a:spcAft>
                          <a:spcPts val="0"/>
                        </a:spcAft>
                      </a:pPr>
                      <a:r>
                        <a:rPr lang="es-CL" sz="1600" dirty="0">
                          <a:effectLst/>
                        </a:rPr>
                        <a:t>● Desarrolla un esquema conceptual de la autoridad de Cristo sobre todas las cosas.</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Presenta definiciones de lo que es y representa un siervo y un mayordomo de Cristo en la sociedad.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c>
                  <a:txBody>
                    <a:bodyPr/>
                    <a:lstStyle/>
                    <a:p>
                      <a:pPr algn="just">
                        <a:lnSpc>
                          <a:spcPct val="115000"/>
                        </a:lnSpc>
                        <a:spcAft>
                          <a:spcPts val="0"/>
                        </a:spcAft>
                      </a:pPr>
                      <a:r>
                        <a:rPr lang="es-CL" sz="1600" dirty="0">
                          <a:effectLst/>
                        </a:rPr>
                        <a:t>● La autoridad de Cristo</a:t>
                      </a:r>
                      <a:endParaRPr lang="es-ES" sz="1600" dirty="0">
                        <a:effectLst/>
                      </a:endParaRPr>
                    </a:p>
                    <a:p>
                      <a:pPr algn="just">
                        <a:lnSpc>
                          <a:spcPct val="115000"/>
                        </a:lnSpc>
                        <a:spcAft>
                          <a:spcPts val="0"/>
                        </a:spcAft>
                      </a:pPr>
                      <a:r>
                        <a:rPr lang="es-CL" sz="1600" dirty="0">
                          <a:effectLst/>
                        </a:rPr>
                        <a:t>Efesios 1:17,22; Mateo 7:29;</a:t>
                      </a:r>
                      <a:endParaRPr lang="es-ES" sz="1600" dirty="0">
                        <a:effectLst/>
                      </a:endParaRPr>
                    </a:p>
                    <a:p>
                      <a:pPr algn="just">
                        <a:lnSpc>
                          <a:spcPct val="115000"/>
                        </a:lnSpc>
                        <a:spcAft>
                          <a:spcPts val="0"/>
                        </a:spcAft>
                      </a:pPr>
                      <a:r>
                        <a:rPr lang="es-CL" sz="1600" dirty="0">
                          <a:effectLst/>
                        </a:rPr>
                        <a:t>Marcos 1:23,27; Mateo 21:23;</a:t>
                      </a:r>
                      <a:endParaRPr lang="es-ES" sz="1600" dirty="0">
                        <a:effectLst/>
                      </a:endParaRPr>
                    </a:p>
                    <a:p>
                      <a:pPr algn="just">
                        <a:lnSpc>
                          <a:spcPct val="115000"/>
                        </a:lnSpc>
                        <a:spcAft>
                          <a:spcPts val="0"/>
                        </a:spcAft>
                      </a:pPr>
                      <a:r>
                        <a:rPr lang="es-CL" sz="1600" dirty="0">
                          <a:effectLst/>
                        </a:rPr>
                        <a:t>Marcos 11:28; Juan 5:26-27</a:t>
                      </a:r>
                      <a:endParaRPr lang="es-ES" sz="1600" dirty="0">
                        <a:effectLst/>
                      </a:endParaRPr>
                    </a:p>
                    <a:p>
                      <a:pPr algn="just">
                        <a:lnSpc>
                          <a:spcPct val="115000"/>
                        </a:lnSpc>
                        <a:spcAft>
                          <a:spcPts val="0"/>
                        </a:spcAft>
                      </a:pPr>
                      <a:r>
                        <a:rPr lang="es-CL" sz="1600" dirty="0">
                          <a:effectLst/>
                        </a:rPr>
                        <a:t> </a:t>
                      </a:r>
                      <a:endParaRPr lang="es-ES" sz="1600" dirty="0">
                        <a:effectLst/>
                      </a:endParaRPr>
                    </a:p>
                    <a:p>
                      <a:pPr algn="just">
                        <a:lnSpc>
                          <a:spcPct val="115000"/>
                        </a:lnSpc>
                        <a:spcAft>
                          <a:spcPts val="0"/>
                        </a:spcAft>
                      </a:pPr>
                      <a:r>
                        <a:rPr lang="es-CL" sz="1600" dirty="0">
                          <a:effectLst/>
                        </a:rPr>
                        <a:t>● Siervos de Cristo </a:t>
                      </a:r>
                      <a:endParaRPr lang="es-ES" sz="1600" dirty="0">
                        <a:effectLst/>
                      </a:endParaRPr>
                    </a:p>
                    <a:p>
                      <a:pPr algn="just">
                        <a:lnSpc>
                          <a:spcPct val="115000"/>
                        </a:lnSpc>
                        <a:spcAft>
                          <a:spcPts val="0"/>
                        </a:spcAft>
                      </a:pPr>
                      <a:r>
                        <a:rPr lang="es-CL" sz="1600" dirty="0">
                          <a:effectLst/>
                        </a:rPr>
                        <a:t>1 Corintios 4:1,2; Juan 12:26;</a:t>
                      </a:r>
                      <a:endParaRPr lang="es-ES" sz="1600" dirty="0">
                        <a:effectLst/>
                      </a:endParaRPr>
                    </a:p>
                    <a:p>
                      <a:pPr algn="just">
                        <a:lnSpc>
                          <a:spcPct val="115000"/>
                        </a:lnSpc>
                        <a:spcAft>
                          <a:spcPts val="0"/>
                        </a:spcAft>
                      </a:pPr>
                      <a:r>
                        <a:rPr lang="es-CL" sz="1600" dirty="0">
                          <a:effectLst/>
                        </a:rPr>
                        <a:t>Colosenses 3:24; Juan 13:3-5</a:t>
                      </a:r>
                      <a:endParaRPr lang="es-ES" sz="1600" dirty="0">
                        <a:effectLst/>
                      </a:endParaRPr>
                    </a:p>
                    <a:p>
                      <a:pPr algn="just">
                        <a:lnSpc>
                          <a:spcPct val="115000"/>
                        </a:lnSpc>
                        <a:spcAft>
                          <a:spcPts val="0"/>
                        </a:spcAft>
                      </a:pPr>
                      <a:r>
                        <a:rPr lang="es-CL"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r>
              <a:tr h="1896176">
                <a:tc>
                  <a:txBody>
                    <a:bodyPr/>
                    <a:lstStyle/>
                    <a:p>
                      <a:pPr algn="just">
                        <a:lnSpc>
                          <a:spcPct val="115000"/>
                        </a:lnSpc>
                        <a:spcAft>
                          <a:spcPts val="0"/>
                        </a:spcAft>
                      </a:pPr>
                      <a:r>
                        <a:rPr lang="es-CL" sz="1600">
                          <a:effectLst/>
                        </a:rPr>
                        <a:t>● La entrada en el Reino y el nuevo nacimiento.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c>
                  <a:txBody>
                    <a:bodyPr/>
                    <a:lstStyle/>
                    <a:p>
                      <a:pPr algn="just">
                        <a:lnSpc>
                          <a:spcPct val="115000"/>
                        </a:lnSpc>
                        <a:spcAft>
                          <a:spcPts val="0"/>
                        </a:spcAft>
                      </a:pPr>
                      <a:r>
                        <a:rPr lang="es-CL" sz="1600">
                          <a:effectLst/>
                        </a:rPr>
                        <a:t>2 Reconocer que debemos contribuir con todos nuestros bienes, capacidades y carácter en la manifestación del Reino de Dios aquí en la tierra.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c>
                  <a:txBody>
                    <a:bodyPr/>
                    <a:lstStyle/>
                    <a:p>
                      <a:pPr algn="just">
                        <a:lnSpc>
                          <a:spcPct val="115000"/>
                        </a:lnSpc>
                        <a:spcAft>
                          <a:spcPts val="0"/>
                        </a:spcAft>
                      </a:pPr>
                      <a:r>
                        <a:rPr lang="es-CL" sz="1600" dirty="0">
                          <a:effectLst/>
                        </a:rPr>
                        <a:t>● Completa ideas de lo que involucra la autoridad de Dios en relación a la entrada del reino de su reino en el mundo y el nuevo nacimiento.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c>
                  <a:txBody>
                    <a:bodyPr/>
                    <a:lstStyle/>
                    <a:p>
                      <a:pPr>
                        <a:lnSpc>
                          <a:spcPct val="115000"/>
                        </a:lnSpc>
                        <a:spcAft>
                          <a:spcPts val="0"/>
                        </a:spcAft>
                      </a:pPr>
                      <a:r>
                        <a:rPr lang="es-CL" sz="1600" dirty="0">
                          <a:effectLst/>
                        </a:rPr>
                        <a:t>● El Reino de Dios y el nuevo nacimiento (2ª a los Corintios 5:17; Efesios 4:24; Juan 3:6; Juan 3:1,15; Romanos 14:17;</a:t>
                      </a:r>
                      <a:endParaRPr lang="es-ES" sz="1600" dirty="0">
                        <a:effectLst/>
                      </a:endParaRPr>
                    </a:p>
                    <a:p>
                      <a:pPr algn="just">
                        <a:lnSpc>
                          <a:spcPct val="115000"/>
                        </a:lnSpc>
                        <a:spcAft>
                          <a:spcPts val="0"/>
                        </a:spcAft>
                      </a:pPr>
                      <a:r>
                        <a:rPr lang="es-CL" sz="1600" dirty="0">
                          <a:effectLst/>
                        </a:rPr>
                        <a:t>1ª a los Tesalonicenses 2:12</a:t>
                      </a:r>
                      <a:endParaRPr lang="es-ES" sz="1600" dirty="0">
                        <a:effectLst/>
                      </a:endParaRPr>
                    </a:p>
                    <a:p>
                      <a:pPr algn="just">
                        <a:lnSpc>
                          <a:spcPct val="115000"/>
                        </a:lnSpc>
                        <a:spcAft>
                          <a:spcPts val="0"/>
                        </a:spcAft>
                      </a:pPr>
                      <a:r>
                        <a:rPr lang="es-CL"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11" marR="64011" marT="0" marB="0"/>
                </a:tc>
              </a:tr>
            </a:tbl>
          </a:graphicData>
        </a:graphic>
      </p:graphicFrame>
      <p:sp>
        <p:nvSpPr>
          <p:cNvPr id="6" name="Rectangle 1"/>
          <p:cNvSpPr>
            <a:spLocks noChangeArrowheads="1"/>
          </p:cNvSpPr>
          <p:nvPr/>
        </p:nvSpPr>
        <p:spPr bwMode="auto">
          <a:xfrm>
            <a:off x="3953343" y="55773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390614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194" y="0"/>
            <a:ext cx="11142618" cy="3874907"/>
          </a:xfrm>
          <a:prstGeom prst="rect">
            <a:avLst/>
          </a:prstGeom>
        </p:spPr>
        <p:txBody>
          <a:bodyPr wrap="square">
            <a:spAutoFit/>
          </a:bodyPr>
          <a:lstStyle/>
          <a:p>
            <a:pPr>
              <a:lnSpc>
                <a:spcPct val="115000"/>
              </a:lnSpc>
              <a:spcAft>
                <a:spcPts val="1000"/>
              </a:spcAft>
            </a:pPr>
            <a:r>
              <a:rPr lang="es-AR" sz="2400" b="1" dirty="0" smtClean="0">
                <a:latin typeface="Arial" panose="020B0604020202020204" pitchFamily="34" charset="0"/>
                <a:ea typeface="Calibri" panose="020F0502020204030204" pitchFamily="34" charset="0"/>
                <a:cs typeface="Times New Roman" panose="02020603050405020304" pitchFamily="18" charset="0"/>
              </a:rPr>
              <a:t>3</a:t>
            </a:r>
            <a:r>
              <a:rPr lang="es-AR" sz="2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AR" sz="2400" b="1" dirty="0" smtClean="0">
                <a:effectLst/>
                <a:latin typeface="Arial" panose="020B0604020202020204" pitchFamily="34" charset="0"/>
                <a:ea typeface="Calibri" panose="020F0502020204030204" pitchFamily="34" charset="0"/>
                <a:cs typeface="Times New Roman" panose="02020603050405020304" pitchFamily="18" charset="0"/>
              </a:rPr>
              <a:t>Objetivos </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400" dirty="0" smtClean="0">
                <a:effectLst/>
                <a:latin typeface="Arial" panose="020B0604020202020204" pitchFamily="34" charset="0"/>
                <a:ea typeface="Calibri" panose="020F0502020204030204" pitchFamily="34" charset="0"/>
                <a:cs typeface="Times New Roman" panose="02020603050405020304" pitchFamily="18" charset="0"/>
              </a:rPr>
              <a:t>Los objetivos buscan </a:t>
            </a:r>
            <a:r>
              <a:rPr lang="es-AR" sz="2400" b="1" dirty="0" smtClean="0">
                <a:effectLst/>
                <a:latin typeface="Arial" panose="020B0604020202020204" pitchFamily="34" charset="0"/>
                <a:ea typeface="Calibri" panose="020F0502020204030204" pitchFamily="34" charset="0"/>
                <a:cs typeface="Times New Roman" panose="02020603050405020304" pitchFamily="18" charset="0"/>
              </a:rPr>
              <a:t>atender a la diversidad de las de formas de aprendizaje </a:t>
            </a:r>
            <a:r>
              <a:rPr lang="es-AR" sz="2400" dirty="0" smtClean="0">
                <a:effectLst/>
                <a:latin typeface="Arial" panose="020B0604020202020204" pitchFamily="34" charset="0"/>
                <a:ea typeface="Calibri" panose="020F0502020204030204" pitchFamily="34" charset="0"/>
                <a:cs typeface="Times New Roman" panose="02020603050405020304" pitchFamily="18" charset="0"/>
              </a:rPr>
              <a:t>siguiendo niveles superiores de conocimiento, que han sido extraídos de la Taxonomía de Bloom.</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400" dirty="0" smtClean="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Los objetivos de aprendizaje son en esencia conjuntos de conocimientos, aptitudes o conductas que los estudiantes deben aprender, comprender o ejecutar como resultado de un aprendizaje.</a:t>
            </a:r>
          </a:p>
          <a:p>
            <a:pPr>
              <a:lnSpc>
                <a:spcPct val="115000"/>
              </a:lnSpc>
              <a:spcAft>
                <a:spcPts val="1000"/>
              </a:spcAft>
            </a:pPr>
            <a:r>
              <a:rPr lang="es-ES" sz="2400" dirty="0" smtClean="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988526" y="3366702"/>
            <a:ext cx="5480666" cy="3109524"/>
          </a:xfrm>
          <a:prstGeom prst="rect">
            <a:avLst/>
          </a:prstGeom>
        </p:spPr>
      </p:pic>
    </p:spTree>
    <p:extLst>
      <p:ext uri="{BB962C8B-B14F-4D97-AF65-F5344CB8AC3E}">
        <p14:creationId xmlns:p14="http://schemas.microsoft.com/office/powerpoint/2010/main" val="596829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850781" y="3047970"/>
            <a:ext cx="5620214" cy="3375132"/>
          </a:xfrm>
          <a:prstGeom prst="rect">
            <a:avLst/>
          </a:prstGeom>
        </p:spPr>
      </p:pic>
      <p:sp>
        <p:nvSpPr>
          <p:cNvPr id="3" name="Rectángulo 2"/>
          <p:cNvSpPr/>
          <p:nvPr/>
        </p:nvSpPr>
        <p:spPr>
          <a:xfrm>
            <a:off x="594731" y="234863"/>
            <a:ext cx="11225561" cy="3193695"/>
          </a:xfrm>
          <a:prstGeom prst="rect">
            <a:avLst/>
          </a:prstGeom>
        </p:spPr>
        <p:txBody>
          <a:bodyPr wrap="square">
            <a:spAutoFit/>
          </a:bodyPr>
          <a:lstStyle/>
          <a:p>
            <a:pPr>
              <a:lnSpc>
                <a:spcPct val="115000"/>
              </a:lnSpc>
              <a:spcAft>
                <a:spcPts val="1000"/>
              </a:spcAft>
            </a:pPr>
            <a:r>
              <a:rPr lang="es-ES" sz="2400"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Los objetivos de aprendizaje se miden para determinar el conocimiento (aspecto cognitivo) o las aptitudes y conductas (aspecto afectivo) que un estudiante ha adquirido en un plazo determinado.</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400"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En el programa de religión evangélica se ha puesto especial importancia en desarrollar objetivos que sean comprensibles por los estudiantes y que a su vez ofrezcan un desafío ,para fomentar el sentido de análisis e investigación que motive el pensamiento crítico.</a:t>
            </a: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228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210" y="78578"/>
            <a:ext cx="11599817" cy="4680256"/>
          </a:xfrm>
          <a:prstGeom prst="rect">
            <a:avLst/>
          </a:prstGeom>
        </p:spPr>
        <p:txBody>
          <a:bodyPr wrap="square">
            <a:spAutoFit/>
          </a:bodyPr>
          <a:lstStyle/>
          <a:p>
            <a:pPr>
              <a:lnSpc>
                <a:spcPct val="115000"/>
              </a:lnSpc>
              <a:spcAft>
                <a:spcPts val="1000"/>
              </a:spcAft>
            </a:pPr>
            <a:r>
              <a:rPr lang="es-AR" sz="3600" b="1" dirty="0">
                <a:latin typeface="Arial" panose="020B0604020202020204" pitchFamily="34" charset="0"/>
                <a:ea typeface="Calibri" panose="020F0502020204030204" pitchFamily="34" charset="0"/>
                <a:cs typeface="Times New Roman" panose="02020603050405020304" pitchFamily="18" charset="0"/>
              </a:rPr>
              <a:t>4</a:t>
            </a:r>
            <a:r>
              <a:rPr lang="es-AR" sz="36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AR" sz="3600" b="1" dirty="0" smtClean="0">
                <a:effectLst/>
                <a:latin typeface="Arial" panose="020B0604020202020204" pitchFamily="34" charset="0"/>
                <a:ea typeface="Calibri" panose="020F0502020204030204" pitchFamily="34" charset="0"/>
                <a:cs typeface="Times New Roman" panose="02020603050405020304" pitchFamily="18" charset="0"/>
              </a:rPr>
              <a:t>- Contenidos: </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3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contenidos escolares son </a:t>
            </a:r>
            <a:r>
              <a:rPr lang="es-ES"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ES" sz="3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 qué </a:t>
            </a:r>
            <a:r>
              <a:rPr lang="es-ES" sz="3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la enseñanza y se definen como el </a:t>
            </a:r>
            <a:r>
              <a:rPr lang="es-ES" sz="3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conjunto de saberes o formas culturales acumuladas por la humanidad, cuya asimilación y apropiación por parte de los alumnos, se considera valiosa y esencial para su desarrollo y socialización</a:t>
            </a:r>
            <a:r>
              <a:rPr lang="es-ES" sz="3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1402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1345" y="275207"/>
            <a:ext cx="11604703" cy="2308324"/>
          </a:xfrm>
          <a:prstGeom prst="rect">
            <a:avLst/>
          </a:prstGeom>
        </p:spPr>
        <p:txBody>
          <a:bodyPr wrap="square">
            <a:spAutoFit/>
          </a:bodyPr>
          <a:lstStyle/>
          <a:p>
            <a:r>
              <a:rPr lang="es-ES" sz="36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Dada su importancia no puede dejarse a que por azar se adquieran sino que precisan del diseño y aplicación de actividades educativas s</a:t>
            </a:r>
            <a:r>
              <a:rPr lang="es-ES" sz="3600" b="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istematizadas y propositivas</a:t>
            </a:r>
            <a:r>
              <a:rPr lang="es-ES" sz="36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para asegurar su plena consecución</a:t>
            </a:r>
            <a:endParaRPr lang="es-ES_tradnl" sz="3600" dirty="0"/>
          </a:p>
        </p:txBody>
      </p:sp>
      <p:pic>
        <p:nvPicPr>
          <p:cNvPr id="5" name="Imagen 4"/>
          <p:cNvPicPr>
            <a:picLocks noChangeAspect="1"/>
          </p:cNvPicPr>
          <p:nvPr/>
        </p:nvPicPr>
        <p:blipFill>
          <a:blip r:embed="rId2"/>
          <a:stretch>
            <a:fillRect/>
          </a:stretch>
        </p:blipFill>
        <p:spPr>
          <a:xfrm>
            <a:off x="4059508" y="2848672"/>
            <a:ext cx="3657136" cy="3390900"/>
          </a:xfrm>
          <a:prstGeom prst="rect">
            <a:avLst/>
          </a:prstGeom>
        </p:spPr>
      </p:pic>
    </p:spTree>
    <p:extLst>
      <p:ext uri="{BB962C8B-B14F-4D97-AF65-F5344CB8AC3E}">
        <p14:creationId xmlns:p14="http://schemas.microsoft.com/office/powerpoint/2010/main" val="247469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141" y="423746"/>
            <a:ext cx="10047249" cy="6417783"/>
          </a:xfrm>
          <a:prstGeom prst="rect">
            <a:avLst/>
          </a:prstGeom>
        </p:spPr>
        <p:txBody>
          <a:bodyPr wrap="square">
            <a:spAutoFit/>
          </a:bodyPr>
          <a:lstStyle/>
          <a:p>
            <a:pPr algn="just">
              <a:lnSpc>
                <a:spcPct val="115000"/>
              </a:lnSpc>
              <a:spcAft>
                <a:spcPts val="1000"/>
              </a:spcAft>
            </a:pPr>
            <a:r>
              <a:rPr lang="es-E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el programa de educación cristiana los contenidos han sido seleccionados considerando las necesidades específicas en temas de la fe cristiana evangélica que </a:t>
            </a:r>
            <a:r>
              <a:rPr lang="es-ES" sz="4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aportan conocimientos relevantes para la etapa de vida </a:t>
            </a:r>
            <a:r>
              <a:rPr lang="es-E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los jóvenes de educación media, que brindaran herramientas que les ayudaran a discernir su camino en Dios.  </a:t>
            </a:r>
            <a:endParaRPr lang="es-E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149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691" y="182879"/>
            <a:ext cx="11848011" cy="2826415"/>
          </a:xfrm>
          <a:prstGeom prst="rect">
            <a:avLst/>
          </a:prstGeom>
        </p:spPr>
        <p:txBody>
          <a:bodyPr wrap="square">
            <a:spAutoFit/>
          </a:bodyPr>
          <a:lstStyle/>
          <a:p>
            <a:pPr>
              <a:lnSpc>
                <a:spcPct val="115000"/>
              </a:lnSpc>
              <a:spcAft>
                <a:spcPts val="1000"/>
              </a:spcAft>
            </a:pPr>
            <a:r>
              <a:rPr lang="es-AR" sz="2800" b="1" dirty="0">
                <a:latin typeface="Arial" panose="020B0604020202020204" pitchFamily="34" charset="0"/>
                <a:ea typeface="Calibri" panose="020F0502020204030204" pitchFamily="34" charset="0"/>
                <a:cs typeface="Times New Roman" panose="02020603050405020304" pitchFamily="18" charset="0"/>
              </a:rPr>
              <a:t>5</a:t>
            </a: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-Indicadores </a:t>
            </a: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de evaluación;</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2800" dirty="0" smtClean="0">
                <a:effectLst/>
                <a:latin typeface="Arial" panose="020B0604020202020204" pitchFamily="34" charset="0"/>
                <a:ea typeface="Calibri" panose="020F0502020204030204" pitchFamily="34" charset="0"/>
                <a:cs typeface="Times New Roman" panose="02020603050405020304" pitchFamily="18" charset="0"/>
              </a:rPr>
              <a:t>El programa presenta indicadores que </a:t>
            </a:r>
            <a:r>
              <a:rPr lang="es-AR" sz="2800" b="1" dirty="0" smtClean="0">
                <a:effectLst/>
                <a:latin typeface="Arial" panose="020B0604020202020204" pitchFamily="34" charset="0"/>
                <a:ea typeface="Calibri" panose="020F0502020204030204" pitchFamily="34" charset="0"/>
                <a:cs typeface="Times New Roman" panose="02020603050405020304" pitchFamily="18" charset="0"/>
              </a:rPr>
              <a:t>facilitan la evaluación del objetivo; </a:t>
            </a:r>
            <a:r>
              <a:rPr lang="es-AR" sz="2800" dirty="0" smtClean="0">
                <a:effectLst/>
                <a:latin typeface="Arial" panose="020B0604020202020204" pitchFamily="34" charset="0"/>
                <a:ea typeface="Calibri" panose="020F0502020204030204" pitchFamily="34" charset="0"/>
                <a:cs typeface="Times New Roman" panose="02020603050405020304" pitchFamily="18" charset="0"/>
              </a:rPr>
              <a:t>planteado para la clase. Pueden ser usados como criterios de evaluación.</a:t>
            </a:r>
          </a:p>
          <a:p>
            <a:pPr>
              <a:lnSpc>
                <a:spcPct val="115000"/>
              </a:lnSpc>
              <a:spcAft>
                <a:spcPts val="1000"/>
              </a:spcAft>
            </a:pP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397512" y="2052133"/>
            <a:ext cx="6112572" cy="4578529"/>
          </a:xfrm>
          <a:prstGeom prst="rect">
            <a:avLst/>
          </a:prstGeom>
        </p:spPr>
      </p:pic>
    </p:spTree>
    <p:extLst>
      <p:ext uri="{BB962C8B-B14F-4D97-AF65-F5344CB8AC3E}">
        <p14:creationId xmlns:p14="http://schemas.microsoft.com/office/powerpoint/2010/main" val="7580986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se4.mm.bing.net/th?id=OIP.eVk_KnjZC8rRaQSK7B-fxAEsBq&amp;pid=Api&amp;P=0&amp;w=499&amp;h=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913" y="363416"/>
            <a:ext cx="45148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4ZM8yCx0pi8/TfgXsuIKj-I/AAAAAAAAABM/qTQ89w3-BeM/s1600/EDUCA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55" y="2368061"/>
            <a:ext cx="9554308" cy="36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4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4009" y="310135"/>
            <a:ext cx="11448585" cy="3560975"/>
          </a:xfrm>
          <a:prstGeom prst="rect">
            <a:avLst/>
          </a:prstGeom>
        </p:spPr>
        <p:txBody>
          <a:bodyPr wrap="square">
            <a:spAutoFit/>
          </a:bodyPr>
          <a:lstStyle/>
          <a:p>
            <a:pPr>
              <a:lnSpc>
                <a:spcPct val="115000"/>
              </a:lnSpc>
              <a:spcAft>
                <a:spcPts val="1000"/>
              </a:spcAft>
            </a:pPr>
            <a:r>
              <a:rPr lang="es-AR" sz="2800" dirty="0">
                <a:solidFill>
                  <a:srgbClr val="222222"/>
                </a:solidFill>
                <a:latin typeface="Arial" panose="020B0604020202020204" pitchFamily="34" charset="0"/>
                <a:ea typeface="Calibri" panose="020F0502020204030204" pitchFamily="34" charset="0"/>
                <a:cs typeface="Times New Roman" panose="02020603050405020304" pitchFamily="18" charset="0"/>
              </a:rPr>
              <a:t>Un </a:t>
            </a:r>
            <a:r>
              <a:rPr lang="es-AR" sz="28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indicador</a:t>
            </a:r>
            <a:r>
              <a:rPr lang="es-AR" sz="2800" dirty="0">
                <a:solidFill>
                  <a:srgbClr val="222222"/>
                </a:solidFill>
                <a:latin typeface="Arial" panose="020B0604020202020204" pitchFamily="34" charset="0"/>
                <a:ea typeface="Calibri" panose="020F0502020204030204" pitchFamily="34" charset="0"/>
                <a:cs typeface="Times New Roman" panose="02020603050405020304" pitchFamily="18" charset="0"/>
              </a:rPr>
              <a:t> es </a:t>
            </a:r>
            <a:r>
              <a:rPr lang="es-AR" sz="28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una comparación entre dos o más tipos de datos </a:t>
            </a:r>
            <a:r>
              <a:rPr lang="es-AR" sz="2800" dirty="0">
                <a:solidFill>
                  <a:srgbClr val="222222"/>
                </a:solidFill>
                <a:latin typeface="Arial" panose="020B0604020202020204" pitchFamily="34" charset="0"/>
                <a:ea typeface="Calibri" panose="020F0502020204030204" pitchFamily="34" charset="0"/>
                <a:cs typeface="Times New Roman" panose="02020603050405020304" pitchFamily="18" charset="0"/>
              </a:rPr>
              <a:t>que sirve para elaborar una medida </a:t>
            </a:r>
            <a:r>
              <a:rPr lang="es-AR" sz="28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cuantitativa</a:t>
            </a:r>
            <a:r>
              <a:rPr lang="es-AR" sz="2800" dirty="0">
                <a:solidFill>
                  <a:srgbClr val="222222"/>
                </a:solidFill>
                <a:latin typeface="Arial" panose="020B0604020202020204" pitchFamily="34" charset="0"/>
                <a:ea typeface="Calibri" panose="020F0502020204030204" pitchFamily="34" charset="0"/>
                <a:cs typeface="Times New Roman" panose="02020603050405020304" pitchFamily="18" charset="0"/>
              </a:rPr>
              <a:t> o una observación </a:t>
            </a:r>
            <a:r>
              <a:rPr lang="es-AR" sz="28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cualitativa</a:t>
            </a:r>
            <a:r>
              <a:rPr lang="es-AR" sz="2800" dirty="0">
                <a:solidFill>
                  <a:srgbClr val="222222"/>
                </a:solidFill>
                <a:latin typeface="Arial" panose="020B0604020202020204" pitchFamily="34" charset="0"/>
                <a:ea typeface="Calibri" panose="020F0502020204030204" pitchFamily="34" charset="0"/>
                <a:cs typeface="Times New Roman" panose="02020603050405020304" pitchFamily="18" charset="0"/>
              </a:rPr>
              <a:t>. Por lo tanto se plantea en cada clase un indicador que refleje de manera clara el logro real de los aprendizajes. En este sentido el programa está pensado en diversas formas de evaluación para diversificar las oportunidades de los estudiantes y tener una apreciación objetiva de sus logros.  </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573641" y="3489866"/>
            <a:ext cx="5179743" cy="3055899"/>
          </a:xfrm>
          <a:prstGeom prst="rect">
            <a:avLst/>
          </a:prstGeom>
        </p:spPr>
      </p:pic>
    </p:spTree>
    <p:extLst>
      <p:ext uri="{BB962C8B-B14F-4D97-AF65-F5344CB8AC3E}">
        <p14:creationId xmlns:p14="http://schemas.microsoft.com/office/powerpoint/2010/main" val="735124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5131" y="431550"/>
            <a:ext cx="10842172" cy="6487545"/>
          </a:xfrm>
          <a:prstGeom prst="rect">
            <a:avLst/>
          </a:prstGeom>
        </p:spPr>
        <p:txBody>
          <a:bodyPr wrap="square">
            <a:spAutoFit/>
          </a:bodyPr>
          <a:lstStyle/>
          <a:p>
            <a:pPr>
              <a:lnSpc>
                <a:spcPct val="115000"/>
              </a:lnSpc>
              <a:spcAft>
                <a:spcPts val="1000"/>
              </a:spcAft>
            </a:pPr>
            <a:r>
              <a:rPr lang="es-AR" sz="3600" b="1" dirty="0">
                <a:latin typeface="Arial" panose="020B0604020202020204" pitchFamily="34" charset="0"/>
                <a:ea typeface="Calibri" panose="020F0502020204030204" pitchFamily="34" charset="0"/>
                <a:cs typeface="Times New Roman" panose="02020603050405020304" pitchFamily="18" charset="0"/>
              </a:rPr>
              <a:t>6</a:t>
            </a:r>
            <a:r>
              <a:rPr lang="es-AR" sz="36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AR" sz="3600" b="1" dirty="0" smtClean="0">
                <a:effectLst/>
                <a:latin typeface="Arial" panose="020B0604020202020204" pitchFamily="34" charset="0"/>
                <a:ea typeface="Calibri" panose="020F0502020204030204" pitchFamily="34" charset="0"/>
                <a:cs typeface="Times New Roman" panose="02020603050405020304" pitchFamily="18" charset="0"/>
              </a:rPr>
              <a:t>Tema:</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600" dirty="0" smtClean="0">
                <a:effectLst/>
                <a:latin typeface="Arial" panose="020B0604020202020204" pitchFamily="34" charset="0"/>
                <a:ea typeface="Calibri" panose="020F0502020204030204" pitchFamily="34" charset="0"/>
                <a:cs typeface="Times New Roman" panose="02020603050405020304" pitchFamily="18" charset="0"/>
              </a:rPr>
              <a:t>Temas de Clases: Señala sugerencias de temáticas y fundamento bíblico para la clase.</a:t>
            </a:r>
          </a:p>
          <a:p>
            <a:pPr algn="just">
              <a:lnSpc>
                <a:spcPct val="115000"/>
              </a:lnSpc>
              <a:spcAft>
                <a:spcPts val="0"/>
              </a:spcAft>
            </a:pPr>
            <a:r>
              <a:rPr lang="es-ES" sz="3600" dirty="0" smtClean="0">
                <a:effectLst/>
                <a:latin typeface="Arial" panose="020B0604020202020204" pitchFamily="34" charset="0"/>
                <a:ea typeface="Calibri" panose="020F0502020204030204" pitchFamily="34" charset="0"/>
                <a:cs typeface="Times New Roman" panose="02020603050405020304" pitchFamily="18" charset="0"/>
              </a:rPr>
              <a:t>Puede servir de guía en la planificación y está en consonancia con las tres columnas que le preceden. Además entrega la posibilidad de conectar los pasajes bíblicos para así tener un sentido global de la clase con el fundamento bíblico apropiado.</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76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537" y="334537"/>
            <a:ext cx="11229277" cy="5445593"/>
          </a:xfrm>
          <a:prstGeom prst="rect">
            <a:avLst/>
          </a:prstGeom>
        </p:spPr>
        <p:txBody>
          <a:bodyPr wrap="square">
            <a:spAutoFit/>
          </a:bodyPr>
          <a:lstStyle/>
          <a:p>
            <a:pPr>
              <a:lnSpc>
                <a:spcPct val="115000"/>
              </a:lnSpc>
              <a:spcAft>
                <a:spcPts val="1000"/>
              </a:spcAft>
            </a:pPr>
            <a:r>
              <a:rPr lang="es-AR" sz="3600" b="1" dirty="0">
                <a:latin typeface="Arial" panose="020B0604020202020204" pitchFamily="34" charset="0"/>
                <a:ea typeface="Calibri" panose="020F0502020204030204" pitchFamily="34" charset="0"/>
                <a:cs typeface="Times New Roman" panose="02020603050405020304" pitchFamily="18" charset="0"/>
              </a:rPr>
              <a:t>7</a:t>
            </a:r>
            <a:r>
              <a:rPr lang="es-AR" sz="3600" b="1" dirty="0" smtClean="0">
                <a:latin typeface="Arial" panose="020B0604020202020204" pitchFamily="34" charset="0"/>
                <a:ea typeface="Calibri" panose="020F0502020204030204" pitchFamily="34" charset="0"/>
                <a:cs typeface="Times New Roman" panose="02020603050405020304" pitchFamily="18" charset="0"/>
              </a:rPr>
              <a:t>-Referencias </a:t>
            </a:r>
            <a:r>
              <a:rPr lang="es-AR" sz="3600" b="1" dirty="0">
                <a:latin typeface="Arial" panose="020B0604020202020204" pitchFamily="34" charset="0"/>
                <a:ea typeface="Calibri" panose="020F0502020204030204" pitchFamily="34" charset="0"/>
                <a:cs typeface="Times New Roman" panose="02020603050405020304" pitchFamily="18" charset="0"/>
              </a:rPr>
              <a:t>bíblicas</a:t>
            </a:r>
            <a:r>
              <a:rPr lang="es-AR" sz="3600" dirty="0">
                <a:latin typeface="Arial" panose="020B060402020202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s-E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3600" dirty="0">
                <a:latin typeface="Arial" panose="020B0604020202020204" pitchFamily="34" charset="0"/>
                <a:ea typeface="Calibri" panose="020F0502020204030204" pitchFamily="34" charset="0"/>
                <a:cs typeface="Times New Roman" panose="02020603050405020304" pitchFamily="18" charset="0"/>
              </a:rPr>
              <a:t>Se presentan textos y pasajes bíblicos que facilitan la comprensión de la enseñanza; como la base sustancial de lo expuesto en el objetivo de aprendizaje, que refleja la correspondencia de ideas desde el enfoque netamente cristiano a la luz de la palabra de Dios.  </a:t>
            </a:r>
            <a:endParaRPr lang="es-E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490010" y="144966"/>
            <a:ext cx="1692662" cy="1728439"/>
          </a:xfrm>
          <a:prstGeom prst="rect">
            <a:avLst/>
          </a:prstGeom>
        </p:spPr>
      </p:pic>
      <p:pic>
        <p:nvPicPr>
          <p:cNvPr id="4" name="Imagen 3"/>
          <p:cNvPicPr>
            <a:picLocks noChangeAspect="1"/>
          </p:cNvPicPr>
          <p:nvPr/>
        </p:nvPicPr>
        <p:blipFill>
          <a:blip r:embed="rId3"/>
          <a:stretch>
            <a:fillRect/>
          </a:stretch>
        </p:blipFill>
        <p:spPr>
          <a:xfrm>
            <a:off x="4129626" y="5098339"/>
            <a:ext cx="1995645" cy="1718854"/>
          </a:xfrm>
          <a:prstGeom prst="rect">
            <a:avLst/>
          </a:prstGeom>
        </p:spPr>
      </p:pic>
    </p:spTree>
    <p:extLst>
      <p:ext uri="{BB962C8B-B14F-4D97-AF65-F5344CB8AC3E}">
        <p14:creationId xmlns:p14="http://schemas.microsoft.com/office/powerpoint/2010/main" val="778448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6833" y="405295"/>
            <a:ext cx="10437223" cy="4631524"/>
          </a:xfrm>
          <a:prstGeom prst="rect">
            <a:avLst/>
          </a:prstGeom>
        </p:spPr>
        <p:txBody>
          <a:bodyPr wrap="square">
            <a:spAutoFit/>
          </a:bodyPr>
          <a:lstStyle/>
          <a:p>
            <a:pPr>
              <a:lnSpc>
                <a:spcPct val="115000"/>
              </a:lnSpc>
              <a:spcAft>
                <a:spcPts val="1000"/>
              </a:spcAft>
            </a:pPr>
            <a:r>
              <a:rPr lang="es-AR" sz="3200" b="1" dirty="0">
                <a:latin typeface="Arial" panose="020B0604020202020204" pitchFamily="34" charset="0"/>
                <a:ea typeface="Calibri" panose="020F0502020204030204" pitchFamily="34" charset="0"/>
                <a:cs typeface="Times New Roman" panose="02020603050405020304" pitchFamily="18" charset="0"/>
              </a:rPr>
              <a:t>8</a:t>
            </a:r>
            <a:r>
              <a:rPr lang="es-AR" sz="32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AR" sz="3200" b="1" dirty="0" smtClean="0">
                <a:effectLst/>
                <a:latin typeface="Arial" panose="020B0604020202020204" pitchFamily="34" charset="0"/>
                <a:ea typeface="Calibri" panose="020F0502020204030204" pitchFamily="34" charset="0"/>
                <a:cs typeface="Times New Roman" panose="02020603050405020304" pitchFamily="18" charset="0"/>
              </a:rPr>
              <a:t>Sugerencia de actividades</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En esta área se presentan sugerencias, de</a:t>
            </a:r>
            <a:r>
              <a:rPr lang="es-ES" sz="3200" dirty="0" smtClean="0">
                <a:latin typeface="Arial" panose="020B0604020202020204" pitchFamily="34" charset="0"/>
                <a:ea typeface="Calibri" panose="020F0502020204030204" pitchFamily="34" charset="0"/>
                <a:cs typeface="Times New Roman" panose="02020603050405020304" pitchFamily="18" charset="0"/>
              </a:rPr>
              <a:t> manera que </a:t>
            </a: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cada docente desarrolle actividades para el mayor y mejor logro de los aprendizajes de los estudiantes ;en un contexto de </a:t>
            </a:r>
            <a:r>
              <a:rPr lang="es-ES" sz="3200" dirty="0" smtClean="0">
                <a:latin typeface="Arial" panose="020B0604020202020204" pitchFamily="34" charset="0"/>
                <a:ea typeface="Calibri" panose="020F0502020204030204" pitchFamily="34" charset="0"/>
                <a:cs typeface="Times New Roman" panose="02020603050405020304" pitchFamily="18" charset="0"/>
              </a:rPr>
              <a:t>la </a:t>
            </a: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diversificación de metodologías apropiadas acorde a las diferentes </a:t>
            </a:r>
            <a:r>
              <a:rPr lang="es-ES" sz="3200" dirty="0" smtClean="0">
                <a:latin typeface="Arial" panose="020B0604020202020204" pitchFamily="34" charset="0"/>
                <a:ea typeface="Calibri" panose="020F0502020204030204" pitchFamily="34" charset="0"/>
                <a:cs typeface="Times New Roman" panose="02020603050405020304" pitchFamily="18" charset="0"/>
              </a:rPr>
              <a:t>estilos de aprendizaje de </a:t>
            </a:r>
            <a:r>
              <a:rPr lang="es-ES" sz="3200" dirty="0" smtClean="0">
                <a:effectLst/>
                <a:latin typeface="Arial" panose="020B0604020202020204" pitchFamily="34" charset="0"/>
                <a:ea typeface="Calibri" panose="020F0502020204030204" pitchFamily="34" charset="0"/>
                <a:cs typeface="Times New Roman" panose="02020603050405020304" pitchFamily="18" charset="0"/>
              </a:rPr>
              <a:t>cada estudiante . </a:t>
            </a:r>
          </a:p>
          <a:p>
            <a:pPr>
              <a:lnSpc>
                <a:spcPct val="115000"/>
              </a:lnSpc>
              <a:spcAft>
                <a:spcPts val="1000"/>
              </a:spcAft>
            </a:pPr>
            <a:r>
              <a:rPr lang="es-AR"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424056" y="3901067"/>
            <a:ext cx="3810000" cy="2878873"/>
          </a:xfrm>
          <a:prstGeom prst="rect">
            <a:avLst/>
          </a:prstGeom>
        </p:spPr>
      </p:pic>
    </p:spTree>
    <p:extLst>
      <p:ext uri="{BB962C8B-B14F-4D97-AF65-F5344CB8AC3E}">
        <p14:creationId xmlns:p14="http://schemas.microsoft.com/office/powerpoint/2010/main" val="13311312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968" y="0"/>
            <a:ext cx="10503877" cy="6082691"/>
          </a:xfrm>
          <a:prstGeom prst="rect">
            <a:avLst/>
          </a:prstGeom>
        </p:spPr>
        <p:txBody>
          <a:bodyPr wrap="square">
            <a:spAutoFit/>
          </a:bodyPr>
          <a:lstStyle/>
          <a:p>
            <a:pPr>
              <a:lnSpc>
                <a:spcPct val="115000"/>
              </a:lnSpc>
              <a:spcAft>
                <a:spcPts val="1000"/>
              </a:spcAft>
            </a:pPr>
            <a:r>
              <a:rPr lang="es-ES" sz="3600" dirty="0" smtClean="0">
                <a:latin typeface="Arial" panose="020B0604020202020204" pitchFamily="34" charset="0"/>
                <a:ea typeface="Calibri" panose="020F0502020204030204" pitchFamily="34" charset="0"/>
                <a:cs typeface="Times New Roman" panose="02020603050405020304" pitchFamily="18" charset="0"/>
              </a:rPr>
              <a:t>.Para el desarrollo de las actividades se entrega información de ayudas visuales,websites,links</a:t>
            </a:r>
            <a:r>
              <a:rPr lang="es-ES" sz="3600" dirty="0">
                <a:latin typeface="Arial" panose="020B0604020202020204" pitchFamily="34" charset="0"/>
                <a:ea typeface="Calibri" panose="020F0502020204030204" pitchFamily="34" charset="0"/>
                <a:cs typeface="Times New Roman" panose="02020603050405020304" pitchFamily="18" charset="0"/>
              </a:rPr>
              <a:t>, </a:t>
            </a:r>
            <a:r>
              <a:rPr lang="es-ES" sz="3600" dirty="0" smtClean="0">
                <a:latin typeface="Arial" panose="020B0604020202020204" pitchFamily="34" charset="0"/>
                <a:ea typeface="Calibri" panose="020F0502020204030204" pitchFamily="34" charset="0"/>
                <a:cs typeface="Times New Roman" panose="02020603050405020304" pitchFamily="18" charset="0"/>
              </a:rPr>
              <a:t>que son </a:t>
            </a:r>
            <a:r>
              <a:rPr lang="es-ES" sz="3600" dirty="0">
                <a:latin typeface="Arial" panose="020B0604020202020204" pitchFamily="34" charset="0"/>
                <a:ea typeface="Calibri" panose="020F0502020204030204" pitchFamily="34" charset="0"/>
                <a:cs typeface="Times New Roman" panose="02020603050405020304" pitchFamily="18" charset="0"/>
              </a:rPr>
              <a:t>un abanico de posibilidades que </a:t>
            </a:r>
            <a:r>
              <a:rPr lang="es-ES" sz="3600" dirty="0" smtClean="0">
                <a:latin typeface="Arial" panose="020B0604020202020204" pitchFamily="34" charset="0"/>
                <a:ea typeface="Calibri" panose="020F0502020204030204" pitchFamily="34" charset="0"/>
                <a:cs typeface="Times New Roman" panose="02020603050405020304" pitchFamily="18" charset="0"/>
              </a:rPr>
              <a:t>abordan </a:t>
            </a:r>
            <a:r>
              <a:rPr lang="es-ES" sz="3600" dirty="0">
                <a:latin typeface="Arial" panose="020B0604020202020204" pitchFamily="34" charset="0"/>
                <a:ea typeface="Calibri" panose="020F0502020204030204" pitchFamily="34" charset="0"/>
                <a:cs typeface="Times New Roman" panose="02020603050405020304" pitchFamily="18" charset="0"/>
              </a:rPr>
              <a:t>los contenidos con diversas estrategias. </a:t>
            </a:r>
            <a:endParaRPr lang="es-ES" sz="36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3600" dirty="0" smtClean="0">
                <a:latin typeface="Arial" panose="020B0604020202020204" pitchFamily="34" charset="0"/>
                <a:ea typeface="Calibri" panose="020F0502020204030204" pitchFamily="34" charset="0"/>
                <a:cs typeface="Times New Roman" panose="02020603050405020304" pitchFamily="18" charset="0"/>
              </a:rPr>
              <a:t>Sin </a:t>
            </a:r>
            <a:r>
              <a:rPr lang="es-ES" sz="3600" dirty="0">
                <a:latin typeface="Arial" panose="020B0604020202020204" pitchFamily="34" charset="0"/>
                <a:ea typeface="Calibri" panose="020F0502020204030204" pitchFamily="34" charset="0"/>
                <a:cs typeface="Times New Roman" panose="02020603050405020304" pitchFamily="18" charset="0"/>
              </a:rPr>
              <a:t>embargo, CONAEV no garantiza la fidelidad de la fuente que </a:t>
            </a:r>
            <a:r>
              <a:rPr lang="es-ES" sz="3600" dirty="0" smtClean="0">
                <a:latin typeface="Arial" panose="020B0604020202020204" pitchFamily="34" charset="0"/>
                <a:ea typeface="Calibri" panose="020F0502020204030204" pitchFamily="34" charset="0"/>
                <a:cs typeface="Times New Roman" panose="02020603050405020304" pitchFamily="18" charset="0"/>
              </a:rPr>
              <a:t>se indica</a:t>
            </a:r>
            <a:r>
              <a:rPr lang="es-ES" sz="3600" dirty="0">
                <a:latin typeface="Arial" panose="020B0604020202020204" pitchFamily="34" charset="0"/>
                <a:ea typeface="Calibri" panose="020F0502020204030204" pitchFamily="34" charset="0"/>
                <a:cs typeface="Times New Roman" panose="02020603050405020304" pitchFamily="18" charset="0"/>
              </a:rPr>
              <a:t>. </a:t>
            </a:r>
            <a:endParaRPr lang="es-ES" sz="36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3600" dirty="0" smtClean="0">
                <a:latin typeface="Arial" panose="020B0604020202020204" pitchFamily="34" charset="0"/>
                <a:ea typeface="Calibri" panose="020F0502020204030204" pitchFamily="34" charset="0"/>
                <a:cs typeface="Times New Roman" panose="02020603050405020304" pitchFamily="18" charset="0"/>
              </a:rPr>
              <a:t>Se </a:t>
            </a:r>
            <a:r>
              <a:rPr lang="es-ES" sz="3600" dirty="0">
                <a:latin typeface="Arial" panose="020B0604020202020204" pitchFamily="34" charset="0"/>
                <a:ea typeface="Calibri" panose="020F0502020204030204" pitchFamily="34" charset="0"/>
                <a:cs typeface="Times New Roman" panose="02020603050405020304" pitchFamily="18" charset="0"/>
              </a:rPr>
              <a:t>recomienda discriminar con criterio bíblico: “examinadlo todo y retened lo bueno” (1ª a los Tesalonicenses 5:21).</a:t>
            </a:r>
            <a:endParaRPr lang="es-E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188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6754" y="470264"/>
            <a:ext cx="11403875" cy="6093078"/>
          </a:xfrm>
          <a:prstGeom prst="rect">
            <a:avLst/>
          </a:prstGeom>
        </p:spPr>
        <p:txBody>
          <a:bodyPr wrap="square">
            <a:spAutoFit/>
          </a:bodyPr>
          <a:lstStyle/>
          <a:p>
            <a:pPr>
              <a:lnSpc>
                <a:spcPct val="115000"/>
              </a:lnSpc>
              <a:spcAft>
                <a:spcPts val="1000"/>
              </a:spcAft>
            </a:pPr>
            <a:r>
              <a:rPr lang="es-AR" sz="3200" b="1" dirty="0">
                <a:latin typeface="Arial" panose="020B0604020202020204" pitchFamily="34" charset="0"/>
                <a:ea typeface="Calibri" panose="020F0502020204030204" pitchFamily="34" charset="0"/>
                <a:cs typeface="Times New Roman" panose="02020603050405020304" pitchFamily="18" charset="0"/>
              </a:rPr>
              <a:t>9</a:t>
            </a:r>
            <a:r>
              <a:rPr lang="es-AR" sz="3200" b="1" dirty="0" smtClean="0">
                <a:effectLst/>
                <a:latin typeface="Arial" panose="020B0604020202020204" pitchFamily="34" charset="0"/>
                <a:ea typeface="Calibri" panose="020F0502020204030204" pitchFamily="34" charset="0"/>
                <a:cs typeface="Times New Roman" panose="02020603050405020304" pitchFamily="18" charset="0"/>
              </a:rPr>
              <a:t>-Bibliografía</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3200" dirty="0" smtClean="0">
                <a:effectLst/>
                <a:latin typeface="Arial" panose="020B0604020202020204" pitchFamily="34" charset="0"/>
                <a:ea typeface="Calibri" panose="020F0502020204030204" pitchFamily="34" charset="0"/>
                <a:cs typeface="Times New Roman" panose="02020603050405020304" pitchFamily="18" charset="0"/>
              </a:rPr>
              <a:t>Se ha anexado una bibliografía que está destinada a que cada docente se documente y profundice más lo expuesto en el programa como una forma de extraer información para realizar las clases, entregando material escrito o digital para los estudiantes.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3200" b="1" dirty="0" smtClean="0">
                <a:effectLst/>
                <a:latin typeface="Arial" panose="020B0604020202020204" pitchFamily="34" charset="0"/>
                <a:ea typeface="Calibri" panose="020F0502020204030204" pitchFamily="34" charset="0"/>
                <a:cs typeface="Times New Roman" panose="02020603050405020304" pitchFamily="18" charset="0"/>
              </a:rPr>
              <a:t>10-Biblioweb</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3200" dirty="0" smtClean="0">
                <a:effectLst/>
                <a:latin typeface="Arial" panose="020B0604020202020204" pitchFamily="34" charset="0"/>
                <a:ea typeface="Calibri" panose="020F0502020204030204" pitchFamily="34" charset="0"/>
                <a:cs typeface="Times New Roman" panose="02020603050405020304" pitchFamily="18" charset="0"/>
              </a:rPr>
              <a:t>Se presentan sugerencias de bibliografía en web para que se amplíen los aprendizajes tanto del docente como de los estudiantes</a:t>
            </a:r>
            <a:r>
              <a:rPr lang="es-AR" sz="2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S" sz="2800" dirty="0"/>
          </a:p>
        </p:txBody>
      </p:sp>
    </p:spTree>
    <p:extLst>
      <p:ext uri="{BB962C8B-B14F-4D97-AF65-F5344CB8AC3E}">
        <p14:creationId xmlns:p14="http://schemas.microsoft.com/office/powerpoint/2010/main" val="2919947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analisisdelcurriculodeeducacioninicial-160520133108/95/analisis-del-curriculo-de-educacion-inicial-18-638.jpg?cb=1463751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70" y="492370"/>
            <a:ext cx="10316307" cy="602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5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53143" y="183200"/>
            <a:ext cx="11103428" cy="3974678"/>
          </a:xfrm>
          <a:prstGeom prst="rect">
            <a:avLst/>
          </a:prstGeom>
        </p:spPr>
        <p:txBody>
          <a:bodyPr wrap="square">
            <a:spAutoFit/>
          </a:bodyPr>
          <a:lstStyle/>
          <a:p>
            <a:pPr>
              <a:lnSpc>
                <a:spcPct val="115000"/>
              </a:lnSpc>
              <a:spcAft>
                <a:spcPts val="1000"/>
              </a:spcAft>
            </a:pPr>
            <a:r>
              <a:rPr lang="es-AR" sz="4000" b="1" dirty="0" smtClean="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ESTRUCTURA  FUNDAMENTAL </a:t>
            </a:r>
          </a:p>
          <a:p>
            <a:pPr>
              <a:lnSpc>
                <a:spcPct val="115000"/>
              </a:lnSpc>
              <a:spcAft>
                <a:spcPts val="1000"/>
              </a:spcAft>
            </a:pPr>
            <a:r>
              <a:rPr lang="es-AR" sz="4000" b="1" dirty="0" smtClean="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DEL PROGRAMA </a:t>
            </a:r>
            <a:r>
              <a:rPr lang="es-AR" sz="4000" b="1" dirty="0" smtClean="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DE RELIGION EVANGELICA </a:t>
            </a:r>
            <a:endParaRPr lang="es-AR" sz="4000" b="1" dirty="0" smtClean="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4000" b="1" dirty="0" smtClean="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DE EDUCACIÓN </a:t>
            </a:r>
            <a:r>
              <a:rPr lang="es-AR" sz="4000" b="1" dirty="0" smtClean="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BASICA </a:t>
            </a:r>
          </a:p>
          <a:p>
            <a:pPr>
              <a:lnSpc>
                <a:spcPct val="115000"/>
              </a:lnSpc>
              <a:spcAft>
                <a:spcPts val="1000"/>
              </a:spcAft>
            </a:pPr>
            <a:r>
              <a:rPr lang="es-AR" sz="4000" b="1" dirty="0" smtClean="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Y </a:t>
            </a:r>
            <a:r>
              <a:rPr lang="es-AR" sz="4000" b="1" dirty="0" smtClean="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MEDIA.  </a:t>
            </a:r>
          </a:p>
        </p:txBody>
      </p:sp>
      <p:pic>
        <p:nvPicPr>
          <p:cNvPr id="5" name="Imagen 4"/>
          <p:cNvPicPr>
            <a:picLocks noChangeAspect="1"/>
          </p:cNvPicPr>
          <p:nvPr/>
        </p:nvPicPr>
        <p:blipFill>
          <a:blip r:embed="rId2"/>
          <a:stretch>
            <a:fillRect/>
          </a:stretch>
        </p:blipFill>
        <p:spPr>
          <a:xfrm>
            <a:off x="3984169" y="3573171"/>
            <a:ext cx="4457303" cy="3043936"/>
          </a:xfrm>
          <a:prstGeom prst="rect">
            <a:avLst/>
          </a:prstGeom>
        </p:spPr>
      </p:pic>
    </p:spTree>
    <p:extLst>
      <p:ext uri="{BB962C8B-B14F-4D97-AF65-F5344CB8AC3E}">
        <p14:creationId xmlns:p14="http://schemas.microsoft.com/office/powerpoint/2010/main" val="302565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é es la sana doctrina? ← Atalayas2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115" y="808892"/>
            <a:ext cx="5940424" cy="536916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06177" y="59436"/>
            <a:ext cx="5286438" cy="7507183"/>
          </a:xfrm>
          <a:prstGeom prst="rect">
            <a:avLst/>
          </a:prstGeom>
        </p:spPr>
        <p:txBody>
          <a:bodyPr wrap="square">
            <a:spAutoFit/>
          </a:bodyPr>
          <a:lstStyle/>
          <a:p>
            <a:pPr>
              <a:lnSpc>
                <a:spcPct val="115000"/>
              </a:lnSpc>
              <a:spcAft>
                <a:spcPts val="1000"/>
              </a:spcAft>
            </a:pPr>
            <a:r>
              <a:rPr lang="es-AR" sz="44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Énfasis del programa de educación básica </a:t>
            </a:r>
          </a:p>
          <a:p>
            <a:pPr>
              <a:lnSpc>
                <a:spcPct val="115000"/>
              </a:lnSpc>
              <a:spcAft>
                <a:spcPts val="1000"/>
              </a:spcAft>
            </a:pPr>
            <a:r>
              <a:rPr lang="es-AR" sz="44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y media.</a:t>
            </a:r>
          </a:p>
          <a:p>
            <a:pPr>
              <a:lnSpc>
                <a:spcPct val="115000"/>
              </a:lnSpc>
              <a:spcAft>
                <a:spcPts val="1000"/>
              </a:spcAft>
            </a:pPr>
            <a:r>
              <a:rPr lang="es-AR" sz="54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1</a:t>
            </a:r>
            <a:r>
              <a:rPr lang="es-AR" sz="5400" b="1" dirty="0" smtClean="0">
                <a:latin typeface="Arial" panose="020B0604020202020204" pitchFamily="34" charset="0"/>
                <a:ea typeface="Calibri" panose="020F0502020204030204" pitchFamily="34" charset="0"/>
                <a:cs typeface="Times New Roman" panose="02020603050405020304" pitchFamily="18" charset="0"/>
              </a:rPr>
              <a:t>.E</a:t>
            </a:r>
            <a:r>
              <a:rPr lang="es-AR" sz="5400" b="1" dirty="0" smtClean="0">
                <a:effectLst/>
                <a:latin typeface="Arial" panose="020B0604020202020204" pitchFamily="34" charset="0"/>
                <a:ea typeface="Calibri" panose="020F0502020204030204" pitchFamily="34" charset="0"/>
                <a:cs typeface="Times New Roman" panose="02020603050405020304" pitchFamily="18" charset="0"/>
              </a:rPr>
              <a:t>nseñanza </a:t>
            </a:r>
            <a:r>
              <a:rPr lang="es-AR" sz="5400" b="1" dirty="0" smtClean="0">
                <a:latin typeface="Arial" panose="020B0604020202020204" pitchFamily="34" charset="0"/>
                <a:ea typeface="Calibri" panose="020F0502020204030204" pitchFamily="34" charset="0"/>
                <a:cs typeface="Times New Roman" panose="02020603050405020304" pitchFamily="18" charset="0"/>
              </a:rPr>
              <a:t>especifica </a:t>
            </a:r>
            <a:r>
              <a:rPr lang="es-AR" sz="5400" b="1" dirty="0" smtClean="0">
                <a:effectLst/>
                <a:latin typeface="Arial" panose="020B0604020202020204" pitchFamily="34" charset="0"/>
                <a:ea typeface="Calibri" panose="020F0502020204030204" pitchFamily="34" charset="0"/>
                <a:cs typeface="Times New Roman" panose="02020603050405020304" pitchFamily="18" charset="0"/>
              </a:rPr>
              <a:t>de la sana doctrina.</a:t>
            </a:r>
          </a:p>
          <a:p>
            <a:pPr>
              <a:lnSpc>
                <a:spcPct val="115000"/>
              </a:lnSpc>
              <a:spcAft>
                <a:spcPts val="1000"/>
              </a:spcAft>
            </a:pPr>
            <a:endParaRPr lang="es-AR" sz="36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32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6177" y="59436"/>
            <a:ext cx="6227716" cy="5644622"/>
          </a:xfrm>
          <a:prstGeom prst="rect">
            <a:avLst/>
          </a:prstGeom>
        </p:spPr>
        <p:txBody>
          <a:bodyPr wrap="square">
            <a:spAutoFit/>
          </a:bodyPr>
          <a:lstStyle/>
          <a:p>
            <a:pPr>
              <a:lnSpc>
                <a:spcPct val="115000"/>
              </a:lnSpc>
              <a:spcAft>
                <a:spcPts val="1000"/>
              </a:spcAft>
            </a:pPr>
            <a:r>
              <a:rPr lang="es-AR" sz="44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Énfasis del programa de educación básica </a:t>
            </a:r>
          </a:p>
          <a:p>
            <a:pPr>
              <a:lnSpc>
                <a:spcPct val="115000"/>
              </a:lnSpc>
              <a:spcAft>
                <a:spcPts val="1000"/>
              </a:spcAft>
            </a:pPr>
            <a:r>
              <a:rPr lang="es-AR" sz="44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y media.</a:t>
            </a:r>
            <a:endParaRPr lang="es-AR" sz="36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AR" sz="4800" b="1" dirty="0" smtClean="0">
                <a:latin typeface="Arial" panose="020B0604020202020204" pitchFamily="34" charset="0"/>
                <a:ea typeface="Calibri" panose="020F0502020204030204" pitchFamily="34" charset="0"/>
                <a:cs typeface="Times New Roman" panose="02020603050405020304" pitchFamily="18" charset="0"/>
              </a:rPr>
              <a:t>2.Contextualización de la e</a:t>
            </a:r>
            <a:r>
              <a:rPr lang="es-AR" sz="4800" b="1" dirty="0" smtClean="0">
                <a:effectLst/>
                <a:latin typeface="Arial" panose="020B0604020202020204" pitchFamily="34" charset="0"/>
                <a:ea typeface="Calibri" panose="020F0502020204030204" pitchFamily="34" charset="0"/>
                <a:cs typeface="Times New Roman" panose="02020603050405020304" pitchFamily="18" charset="0"/>
              </a:rPr>
              <a:t>nseñanza cristiana.</a:t>
            </a:r>
          </a:p>
          <a:p>
            <a:pPr>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Paradigma Pedagógico Ignaciano - ppt descar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629" y="342256"/>
            <a:ext cx="4521106" cy="524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5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68214" y="91472"/>
            <a:ext cx="11324493" cy="2215991"/>
          </a:xfrm>
          <a:prstGeom prst="rect">
            <a:avLst/>
          </a:prstGeom>
        </p:spPr>
        <p:txBody>
          <a:bodyPr wrap="square">
            <a:spAutoFit/>
          </a:bodyPr>
          <a:lstStyle/>
          <a:p>
            <a:pPr>
              <a:lnSpc>
                <a:spcPct val="115000"/>
              </a:lnSpc>
              <a:spcAft>
                <a:spcPts val="1000"/>
              </a:spcAft>
            </a:pPr>
            <a:r>
              <a:rPr lang="es-AR" sz="4000" b="1" dirty="0" smtClean="0">
                <a:latin typeface="Arial" panose="020B0604020202020204" pitchFamily="34" charset="0"/>
                <a:ea typeface="Calibri" panose="020F0502020204030204" pitchFamily="34" charset="0"/>
                <a:cs typeface="Times New Roman" panose="02020603050405020304" pitchFamily="18" charset="0"/>
              </a:rPr>
              <a:t>3.Aplicación </a:t>
            </a:r>
            <a:r>
              <a:rPr lang="es-AR" sz="4000" b="1" dirty="0">
                <a:latin typeface="Arial" panose="020B0604020202020204" pitchFamily="34" charset="0"/>
                <a:ea typeface="Calibri" panose="020F0502020204030204" pitchFamily="34" charset="0"/>
                <a:cs typeface="Times New Roman" panose="02020603050405020304" pitchFamily="18" charset="0"/>
              </a:rPr>
              <a:t>de contenidos que respondan a las necesidades de la fe de niños y jóvenes de nuestro </a:t>
            </a:r>
            <a:r>
              <a:rPr lang="es-AR" sz="4000" b="1" dirty="0" smtClean="0">
                <a:latin typeface="Arial" panose="020B0604020202020204" pitchFamily="34" charset="0"/>
                <a:ea typeface="Calibri" panose="020F0502020204030204" pitchFamily="34" charset="0"/>
                <a:cs typeface="Times New Roman" panose="02020603050405020304" pitchFamily="18" charset="0"/>
              </a:rPr>
              <a:t>país.</a:t>
            </a:r>
            <a:endParaRPr lang="es-ES" sz="4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200" name="Picture 8" descr="Itinerarios del pentecostalismo chileno (1909-2017) | Nueva Soci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29" y="2459863"/>
            <a:ext cx="7479325" cy="391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35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6388" y="201924"/>
            <a:ext cx="11390812" cy="3456972"/>
          </a:xfrm>
          <a:prstGeom prst="rect">
            <a:avLst/>
          </a:prstGeom>
        </p:spPr>
        <p:txBody>
          <a:bodyPr wrap="square">
            <a:spAutoFit/>
          </a:bodyPr>
          <a:lstStyle/>
          <a:p>
            <a:pPr>
              <a:lnSpc>
                <a:spcPct val="115000"/>
              </a:lnSpc>
              <a:spcAft>
                <a:spcPts val="0"/>
              </a:spcAft>
            </a:pPr>
            <a:r>
              <a:rPr lang="es-AR"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Fundamentos doctrinales </a:t>
            </a:r>
            <a:endParaRPr lang="es-E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AR" sz="3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En la segunda revisión del programa de enseñanza media se han presentado </a:t>
            </a:r>
            <a:r>
              <a:rPr lang="es-AR"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bases doctrinales</a:t>
            </a:r>
            <a:r>
              <a:rPr lang="es-AR" sz="3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como un referente fundamental, que da el enfoque especifico de la fe, basada </a:t>
            </a:r>
          </a:p>
          <a:p>
            <a:pPr>
              <a:lnSpc>
                <a:spcPct val="115000"/>
              </a:lnSpc>
              <a:spcAft>
                <a:spcPts val="0"/>
              </a:spcAft>
            </a:pPr>
            <a:r>
              <a:rPr lang="es-AR" sz="3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en la </a:t>
            </a:r>
            <a:r>
              <a:rPr lang="es-AR"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sana doctrina.</a:t>
            </a:r>
            <a:endParaRPr lang="es-ES" sz="32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722648" y="3109332"/>
            <a:ext cx="6514172" cy="3525644"/>
          </a:xfrm>
          <a:prstGeom prst="rect">
            <a:avLst/>
          </a:prstGeom>
        </p:spPr>
      </p:pic>
    </p:spTree>
    <p:extLst>
      <p:ext uri="{BB962C8B-B14F-4D97-AF65-F5344CB8AC3E}">
        <p14:creationId xmlns:p14="http://schemas.microsoft.com/office/powerpoint/2010/main" val="3610321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1399</Words>
  <Application>Microsoft Macintosh PowerPoint</Application>
  <PresentationFormat>Panorámica</PresentationFormat>
  <Paragraphs>166</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Aharoni</vt:lpstr>
      <vt:lpstr>Arial Black</vt:lpstr>
      <vt:lpstr>Calibri</vt:lpstr>
      <vt:lpstr>Calibri Light</vt:lpstr>
      <vt:lpstr>Times New Roman</vt:lpstr>
      <vt:lpstr>Trebuchet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Mutual de Seguridad</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Usuario de Microsoft Office</cp:lastModifiedBy>
  <cp:revision>79</cp:revision>
  <dcterms:created xsi:type="dcterms:W3CDTF">2020-03-11T01:16:51Z</dcterms:created>
  <dcterms:modified xsi:type="dcterms:W3CDTF">2026-03-06T02:52:33Z</dcterms:modified>
</cp:coreProperties>
</file>